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b="def" i="def"/>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What is it? Ofc, it is something (under the hood) that renders our web page.</a:t>
            </a:r>
          </a:p>
          <a:p>
            <a:pPr/>
            <a:r>
              <a:t>Before we go further, flutter uses dart2js to compile to the web.</a:t>
            </a:r>
          </a:p>
          <a:p>
            <a:pPr/>
            <a:r>
              <a:t>Why are we even discussing this? Everything application needs rendering (flutter is not an exception). But, we are discussing this because, flutter uses two different type of renderers to render the web application.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What it looks like when rendering in html. Checking in the inspector, we can see the html elements.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What it looks like with canvaskit render. Here, we can just see the canvas element where everything (all the painting) is done behind the scenes.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We’ve seen the native text rendering as an advantage in html render. Now, let’s look at what that exactly mean. This is a code example that uses an emoji. Some emoji that shakes my head.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There’s no doubt that in that. It is expected.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Now, what about canvas kit. It looks like I went really back to the olden days and took my picture in black and white. But why? That’s exactly the point where native text rendering comes 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This is exactly my point, for just one emoji - we need to ship the whole font style.</a:t>
            </a:r>
          </a:p>
          <a:p>
            <a:pPr/>
            <a:r>
              <a:t>The text to render properly, have to use RichText and TextSpans (more effort and more to ship).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Canonical two point gradient problem in html.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In html, canvas.saveLayer and a few more methods won’t work. Also, some limitations for Image widget would be Image.toByteData. Network image - cacheHeight, cacheWidth are ignored.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These are some limitations in html listed in the Flutter Docs.</a:t>
            </a:r>
          </a:p>
          <a:p>
            <a:pPr/>
          </a:p>
          <a:p>
            <a:pPr/>
            <a:r>
              <a:t>Now that we came to images, let’s look at some things about images in flutter web.</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First two -  html renderer</a:t>
            </a:r>
          </a:p>
          <a:p>
            <a:pPr/>
            <a:r>
              <a:t>Last - canvaskit renderer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Two types: html and canvaskit. Why don’t I know this by default? Because it is not needed for most of the cases. Then why are you telling me this? Well, because “To learn is to Grow”. You can better understand and build web applications in flutter.</a:t>
            </a:r>
          </a:p>
          <a:p>
            <a:pPr/>
            <a:r>
              <a:t>--web-renderer (auto) - HTML on mobile, canvaskit on desktop.</a:t>
            </a:r>
          </a:p>
          <a:p>
            <a:pPr/>
            <a:r>
              <a:t>Use the —web-renderer argument to specify either html or canvaskit.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HTML - arbitrary sources (with limitations) (html elements)</a:t>
            </a:r>
          </a:p>
          <a:p>
            <a:pPr/>
            <a:r>
              <a:t>CanvasKit - should follow CORS policy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Image from some source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HTML - will use &lt;img&gt; html element.</a:t>
            </a:r>
          </a:p>
          <a:p>
            <a:pPr/>
            <a:r>
              <a:t>Why? because canvaskit has to access pixels which needs to follow CORS policy.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Some chrome based performance tests.</a:t>
            </a:r>
            <a:br/>
            <a:r>
              <a:t>First Contentful Paint - first feedback.</a:t>
            </a:r>
          </a:p>
          <a:p>
            <a:pPr/>
            <a:r>
              <a:t>Largest Contentful Paint - Time taken to show the largest content.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Render in auto for this to work.</a:t>
            </a:r>
          </a:p>
          <a:p>
            <a:pPr/>
            <a:r>
              <a:t>If you want to customise it, you can use the flutter web init.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Now that we looked at what html is, let’s see what canvaskit renderer is about.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Html web renderer is mostly made of the HTML elements, css (styles), canvas elements, svg elements. The details about these, we will look at them soon.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Now that we looked at what html is, let’s see what canvaskit renderer is about.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Behaves almost same as the mobile and desktop apps. Slow Initialisation.</a:t>
            </a:r>
          </a:p>
          <a:p>
            <a:pPr/>
            <a:r>
              <a:t>Let’s discuss the “and more” in sometime.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Texts just aligning differently.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Output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prstGeom prst="rect">
            <a:avLst/>
          </a:prstGeom>
        </p:spPr>
        <p:txBody>
          <a:bodyPr/>
          <a:lstStyle/>
          <a:p>
            <a:pPr/>
            <a:r>
              <a:t>Presentation Title</a:t>
            </a:r>
          </a:p>
        </p:txBody>
      </p:sp>
      <p:sp>
        <p:nvSpPr>
          <p:cNvPr id="12" name="Body Level One…"/>
          <p:cNvSpPr txBox="1"/>
          <p:nvPr>
            <p:ph type="body" sz="quarter" idx="1" hasCustomPrompt="1"/>
          </p:nvPr>
        </p:nvSpPr>
        <p:spPr>
          <a:prstGeom prst="rect">
            <a:avLst/>
          </a:prstGeom>
        </p:spPr>
        <p:txBody>
          <a:bodyPr/>
          <a:lstStyle/>
          <a:p>
            <a:pPr/>
            <a:r>
              <a:t>Presentation Subtitle </a:t>
            </a:r>
          </a:p>
          <a:p>
            <a:pPr lvl="1"/>
            <a:r>
              <a:t/>
            </a:r>
          </a:p>
          <a:p>
            <a:pPr lvl="2"/>
            <a:r>
              <a:t/>
            </a:r>
          </a:p>
          <a:p>
            <a:pPr lvl="3"/>
            <a:r>
              <a:t/>
            </a:r>
          </a:p>
          <a:p>
            <a:pPr lvl="4"/>
            <a:r>
              <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rgbClr val="FFFFFF"/>
        </a:solidFill>
      </p:bgPr>
    </p:bg>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98277" y="4927600"/>
            <a:ext cx="21863646" cy="3853767"/>
          </a:xfrm>
          <a:prstGeom prst="rect">
            <a:avLst/>
          </a:prstGeom>
        </p:spPr>
        <p:txBody>
          <a:bodyPr anchor="ctr"/>
          <a:lstStyle>
            <a:lvl1pPr algn="ctr" defTabSz="1160859">
              <a:defRPr b="1" spc="-408" sz="10200">
                <a:latin typeface="+mn-lt"/>
                <a:ea typeface="+mn-ea"/>
                <a:cs typeface="+mn-cs"/>
                <a:sym typeface="Graphik"/>
              </a:defRPr>
            </a:lvl1pPr>
            <a:lvl2pPr algn="ctr" defTabSz="1160859">
              <a:defRPr b="1" spc="-408" sz="10200">
                <a:latin typeface="+mn-lt"/>
                <a:ea typeface="+mn-ea"/>
                <a:cs typeface="+mn-cs"/>
                <a:sym typeface="Graphik"/>
              </a:defRPr>
            </a:lvl2pPr>
            <a:lvl3pPr algn="ctr" defTabSz="1160859">
              <a:defRPr b="1" spc="-408" sz="10200">
                <a:latin typeface="+mn-lt"/>
                <a:ea typeface="+mn-ea"/>
                <a:cs typeface="+mn-cs"/>
                <a:sym typeface="Graphik"/>
              </a:defRPr>
            </a:lvl3pPr>
            <a:lvl4pPr algn="ctr" defTabSz="1160859">
              <a:defRPr b="1" spc="-408" sz="10200">
                <a:latin typeface="+mn-lt"/>
                <a:ea typeface="+mn-ea"/>
                <a:cs typeface="+mn-cs"/>
                <a:sym typeface="Graphik"/>
              </a:defRPr>
            </a:lvl4pPr>
            <a:lvl5pPr algn="ctr" defTabSz="1160859">
              <a:defRPr b="1" spc="-408" sz="10200">
                <a:latin typeface="+mn-lt"/>
                <a:ea typeface="+mn-ea"/>
                <a:cs typeface="+mn-cs"/>
                <a:sym typeface="Graphik"/>
              </a:defRPr>
            </a:lvl5pPr>
          </a:lstStyle>
          <a:p>
            <a:pPr/>
            <a:r>
              <a:t>Statement</a:t>
            </a:r>
          </a:p>
          <a:p>
            <a:pPr lvl="1"/>
            <a:r>
              <a:t/>
            </a:r>
          </a:p>
          <a:p>
            <a:pPr lvl="2"/>
            <a:r>
              <a:t/>
            </a:r>
          </a:p>
          <a:p>
            <a:pPr lvl="3"/>
            <a:r>
              <a:t/>
            </a:r>
          </a:p>
          <a:p>
            <a:pPr lvl="4"/>
            <a:r>
              <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FFFF"/>
        </a:solidFill>
      </p:bgPr>
    </p:bg>
    <p:spTree>
      <p:nvGrpSpPr>
        <p:cNvPr id="1" name=""/>
        <p:cNvGrpSpPr/>
        <p:nvPr/>
      </p:nvGrpSpPr>
      <p:grpSpPr>
        <a:xfrm>
          <a:off x="0" y="0"/>
          <a:ext cx="0" cy="0"/>
          <a:chOff x="0" y="0"/>
          <a:chExt cx="0" cy="0"/>
        </a:xfrm>
      </p:grpSpPr>
      <p:sp>
        <p:nvSpPr>
          <p:cNvPr id="114" name="Body Level One…"/>
          <p:cNvSpPr txBox="1"/>
          <p:nvPr>
            <p:ph type="body" sz="half" idx="1" hasCustomPrompt="1"/>
          </p:nvPr>
        </p:nvSpPr>
        <p:spPr>
          <a:xfrm>
            <a:off x="1295400" y="3587043"/>
            <a:ext cx="21869400" cy="4730168"/>
          </a:xfrm>
          <a:prstGeom prst="rect">
            <a:avLst/>
          </a:prstGeom>
        </p:spPr>
        <p:txBody>
          <a:bodyPr anchor="b"/>
          <a:lstStyle>
            <a:lvl1pPr algn="ctr" defTabSz="825500">
              <a:lnSpc>
                <a:spcPct val="70000"/>
              </a:lnSpc>
              <a:defRPr b="1" spc="-448" sz="22400">
                <a:latin typeface="+mn-lt"/>
                <a:ea typeface="+mn-ea"/>
                <a:cs typeface="+mn-cs"/>
                <a:sym typeface="Graphik"/>
              </a:defRPr>
            </a:lvl1pPr>
            <a:lvl2pPr algn="ctr" defTabSz="825500">
              <a:lnSpc>
                <a:spcPct val="70000"/>
              </a:lnSpc>
              <a:defRPr b="1" spc="-448" sz="22400">
                <a:latin typeface="+mn-lt"/>
                <a:ea typeface="+mn-ea"/>
                <a:cs typeface="+mn-cs"/>
                <a:sym typeface="Graphik"/>
              </a:defRPr>
            </a:lvl2pPr>
            <a:lvl3pPr algn="ctr" defTabSz="825500">
              <a:lnSpc>
                <a:spcPct val="70000"/>
              </a:lnSpc>
              <a:defRPr b="1" spc="-448" sz="22400">
                <a:latin typeface="+mn-lt"/>
                <a:ea typeface="+mn-ea"/>
                <a:cs typeface="+mn-cs"/>
                <a:sym typeface="Graphik"/>
              </a:defRPr>
            </a:lvl3pPr>
            <a:lvl4pPr algn="ctr" defTabSz="825500">
              <a:lnSpc>
                <a:spcPct val="70000"/>
              </a:lnSpc>
              <a:defRPr b="1" spc="-448" sz="22400">
                <a:latin typeface="+mn-lt"/>
                <a:ea typeface="+mn-ea"/>
                <a:cs typeface="+mn-cs"/>
                <a:sym typeface="Graphik"/>
              </a:defRPr>
            </a:lvl4pPr>
            <a:lvl5pPr algn="ctr" defTabSz="825500">
              <a:lnSpc>
                <a:spcPct val="70000"/>
              </a:lnSpc>
              <a:defRPr b="1" spc="-448" sz="22400">
                <a:latin typeface="+mn-lt"/>
                <a:ea typeface="+mn-ea"/>
                <a:cs typeface="+mn-cs"/>
                <a:sym typeface="Graphik"/>
              </a:defRPr>
            </a:lvl5pPr>
          </a:lstStyle>
          <a:p>
            <a:pPr/>
            <a:r>
              <a:t>100%</a:t>
            </a:r>
          </a:p>
          <a:p>
            <a:pPr lvl="1"/>
            <a:r>
              <a:t/>
            </a:r>
          </a:p>
          <a:p>
            <a:pPr lvl="2"/>
            <a:r>
              <a:t/>
            </a:r>
          </a:p>
          <a:p>
            <a:pPr lvl="3"/>
            <a:r>
              <a:t/>
            </a:r>
          </a:p>
          <a:p>
            <a:pPr lvl="4"/>
            <a:r>
              <a:t/>
            </a:r>
          </a:p>
        </p:txBody>
      </p:sp>
      <p:sp>
        <p:nvSpPr>
          <p:cNvPr id="11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16" name="Fact information"/>
          <p:cNvSpPr txBox="1"/>
          <p:nvPr>
            <p:ph type="body" sz="quarter" idx="21" hasCustomPrompt="1"/>
          </p:nvPr>
        </p:nvSpPr>
        <p:spPr>
          <a:xfrm>
            <a:off x="1295400" y="8117284"/>
            <a:ext cx="21869400" cy="592456"/>
          </a:xfrm>
          <a:prstGeom prst="rect">
            <a:avLst/>
          </a:prstGeom>
        </p:spPr>
        <p:txBody>
          <a:bodyPr/>
          <a:lstStyle>
            <a:lvl1pPr algn="ctr" defTabSz="490727">
              <a:spcBef>
                <a:spcPts val="2600"/>
              </a:spcBef>
              <a:defRPr spc="-88" sz="2940"/>
            </a:lvl1pPr>
          </a:lstStyle>
          <a:p>
            <a:pPr/>
            <a:r>
              <a:t>Fact information</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FFFFFF"/>
        </a:solidFill>
      </p:bgPr>
    </p:bg>
    <p:spTree>
      <p:nvGrpSpPr>
        <p:cNvPr id="1" name=""/>
        <p:cNvGrpSpPr/>
        <p:nvPr/>
      </p:nvGrpSpPr>
      <p:grpSpPr>
        <a:xfrm>
          <a:off x="0" y="0"/>
          <a:ext cx="0" cy="0"/>
          <a:chOff x="0" y="0"/>
          <a:chExt cx="0" cy="0"/>
        </a:xfrm>
      </p:grpSpPr>
      <p:sp>
        <p:nvSpPr>
          <p:cNvPr id="124" name="Attribution"/>
          <p:cNvSpPr txBox="1"/>
          <p:nvPr>
            <p:ph type="body" sz="quarter" idx="21" hasCustomPrompt="1"/>
          </p:nvPr>
        </p:nvSpPr>
        <p:spPr>
          <a:xfrm>
            <a:off x="2252674" y="10353079"/>
            <a:ext cx="20691414" cy="567945"/>
          </a:xfrm>
          <a:prstGeom prst="rect">
            <a:avLst/>
          </a:prstGeom>
        </p:spPr>
        <p:txBody>
          <a:bodyPr/>
          <a:lstStyle>
            <a:lvl1pPr defTabSz="584200">
              <a:defRPr spc="-84" sz="2800"/>
            </a:lvl1pPr>
          </a:lstStyle>
          <a:p>
            <a:pPr/>
            <a:r>
              <a:t>Attribution </a:t>
            </a:r>
          </a:p>
        </p:txBody>
      </p:sp>
      <p:sp>
        <p:nvSpPr>
          <p:cNvPr id="12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26" name="Body Level One…"/>
          <p:cNvSpPr txBox="1"/>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b="1" i="1" spc="-532" sz="13300">
                <a:latin typeface="+mn-lt"/>
                <a:ea typeface="+mn-ea"/>
                <a:cs typeface="+mn-cs"/>
                <a:sym typeface="Graphik"/>
              </a:defRPr>
            </a:lvl1pPr>
            <a:lvl2pPr marL="714375" indent="-257175" defTabSz="1160859">
              <a:lnSpc>
                <a:spcPct val="70000"/>
              </a:lnSpc>
              <a:defRPr b="1" i="1" spc="-532" sz="13300">
                <a:latin typeface="+mn-lt"/>
                <a:ea typeface="+mn-ea"/>
                <a:cs typeface="+mn-cs"/>
                <a:sym typeface="Graphik"/>
              </a:defRPr>
            </a:lvl2pPr>
            <a:lvl3pPr marL="714375" indent="200025" defTabSz="1160859">
              <a:lnSpc>
                <a:spcPct val="70000"/>
              </a:lnSpc>
              <a:defRPr b="1" i="1" spc="-532" sz="13300">
                <a:latin typeface="+mn-lt"/>
                <a:ea typeface="+mn-ea"/>
                <a:cs typeface="+mn-cs"/>
                <a:sym typeface="Graphik"/>
              </a:defRPr>
            </a:lvl3pPr>
            <a:lvl4pPr marL="714375" indent="657225" defTabSz="1160859">
              <a:lnSpc>
                <a:spcPct val="70000"/>
              </a:lnSpc>
              <a:defRPr b="1" i="1" spc="-532" sz="13300">
                <a:latin typeface="+mn-lt"/>
                <a:ea typeface="+mn-ea"/>
                <a:cs typeface="+mn-cs"/>
                <a:sym typeface="Graphik"/>
              </a:defRPr>
            </a:lvl4pPr>
            <a:lvl5pPr marL="714375" indent="1114425" defTabSz="1160859">
              <a:lnSpc>
                <a:spcPct val="70000"/>
              </a:lnSpc>
              <a:defRPr b="1" i="1" spc="-532" sz="13300">
                <a:latin typeface="+mn-lt"/>
                <a:ea typeface="+mn-ea"/>
                <a:cs typeface="+mn-cs"/>
                <a:sym typeface="Graphik"/>
              </a:defRPr>
            </a:lvl5pPr>
          </a:lstStyle>
          <a:p>
            <a:pPr/>
            <a:r>
              <a:t>“Notable Quote”</a:t>
            </a:r>
          </a:p>
          <a:p>
            <a:pPr lvl="1"/>
            <a:r>
              <a:t/>
            </a:r>
          </a:p>
          <a:p>
            <a:pPr lvl="2"/>
            <a:r>
              <a:t/>
            </a:r>
          </a:p>
          <a:p>
            <a:pPr lvl="3"/>
            <a:r>
              <a:t/>
            </a:r>
          </a:p>
          <a:p>
            <a:pPr lvl="4"/>
            <a:r>
              <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solidFill>
          <a:srgbClr val="FFFFFF"/>
        </a:solidFill>
      </p:bgPr>
    </p:bg>
    <p:spTree>
      <p:nvGrpSpPr>
        <p:cNvPr id="1" name=""/>
        <p:cNvGrpSpPr/>
        <p:nvPr/>
      </p:nvGrpSpPr>
      <p:grpSpPr>
        <a:xfrm>
          <a:off x="0" y="0"/>
          <a:ext cx="0" cy="0"/>
          <a:chOff x="0" y="0"/>
          <a:chExt cx="0" cy="0"/>
        </a:xfrm>
      </p:grpSpPr>
      <p:sp>
        <p:nvSpPr>
          <p:cNvPr id="134" name="Side view of a person wearing a yellow hooded jacket in front of yellow shutters"/>
          <p:cNvSpPr/>
          <p:nvPr>
            <p:ph type="pic" idx="21"/>
          </p:nvPr>
        </p:nvSpPr>
        <p:spPr>
          <a:xfrm>
            <a:off x="4076700" y="-3937000"/>
            <a:ext cx="26492200" cy="17661467"/>
          </a:xfrm>
          <a:prstGeom prst="rect">
            <a:avLst/>
          </a:prstGeom>
        </p:spPr>
        <p:txBody>
          <a:bodyPr lIns="91439" tIns="45719" rIns="91439" bIns="45719">
            <a:noAutofit/>
          </a:bodyPr>
          <a:lstStyle/>
          <a:p>
            <a:pPr/>
          </a:p>
        </p:txBody>
      </p:sp>
      <p:sp>
        <p:nvSpPr>
          <p:cNvPr id="135" name="View of the back of a person with a yellow top looking through an opening in a stone wall"/>
          <p:cNvSpPr/>
          <p:nvPr>
            <p:ph type="pic" sz="half" idx="22"/>
          </p:nvPr>
        </p:nvSpPr>
        <p:spPr>
          <a:xfrm>
            <a:off x="-1" y="-525805"/>
            <a:ext cx="12065001" cy="7782610"/>
          </a:xfrm>
          <a:prstGeom prst="rect">
            <a:avLst/>
          </a:prstGeom>
        </p:spPr>
        <p:txBody>
          <a:bodyPr lIns="91439" tIns="45719" rIns="91439" bIns="45719">
            <a:noAutofit/>
          </a:bodyPr>
          <a:lstStyle/>
          <a:p>
            <a:pPr/>
          </a:p>
        </p:txBody>
      </p:sp>
      <p:sp>
        <p:nvSpPr>
          <p:cNvPr id="136" name="Person with a big smile wearing a blue top in front of a blue wall"/>
          <p:cNvSpPr/>
          <p:nvPr>
            <p:ph type="pic" sz="half" idx="23"/>
          </p:nvPr>
        </p:nvSpPr>
        <p:spPr>
          <a:xfrm>
            <a:off x="-1" y="6384784"/>
            <a:ext cx="12065001" cy="8048238"/>
          </a:xfrm>
          <a:prstGeom prst="rect">
            <a:avLst/>
          </a:prstGeom>
        </p:spPr>
        <p:txBody>
          <a:bodyPr lIns="91439" tIns="45719" rIns="91439" bIns="45719">
            <a:noAutofit/>
          </a:bodyPr>
          <a:lstStyle/>
          <a:p>
            <a:pP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44" name="Person in blue jeans and jean jacket against a solid red and purple wall"/>
          <p:cNvSpPr/>
          <p:nvPr>
            <p:ph type="pic" idx="21"/>
          </p:nvPr>
        </p:nvSpPr>
        <p:spPr>
          <a:xfrm>
            <a:off x="0" y="-1266000"/>
            <a:ext cx="24384000" cy="16248002"/>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0" name="Smiling person wearing sunglasses and a yellow top against a teal background"/>
          <p:cNvSpPr/>
          <p:nvPr>
            <p:ph type="pic" idx="21"/>
          </p:nvPr>
        </p:nvSpPr>
        <p:spPr>
          <a:xfrm>
            <a:off x="-685800" y="-6146800"/>
            <a:ext cx="34201100" cy="20089980"/>
          </a:xfrm>
          <a:prstGeom prst="rect">
            <a:avLst/>
          </a:prstGeom>
        </p:spPr>
        <p:txBody>
          <a:bodyPr lIns="91439" tIns="45719" rIns="91439" bIns="45719">
            <a:noAutofit/>
          </a:bodyPr>
          <a:lstStyle/>
          <a:p>
            <a:pPr/>
          </a:p>
        </p:txBody>
      </p:sp>
      <p:sp>
        <p:nvSpPr>
          <p:cNvPr id="21" name="Presentation Title"/>
          <p:cNvSpPr txBox="1"/>
          <p:nvPr>
            <p:ph type="title" hasCustomPrompt="1"/>
          </p:nvPr>
        </p:nvSpPr>
        <p:spPr>
          <a:xfrm>
            <a:off x="1295400" y="4384675"/>
            <a:ext cx="21869400" cy="4699000"/>
          </a:xfrm>
          <a:prstGeom prst="rect">
            <a:avLst/>
          </a:prstGeom>
        </p:spPr>
        <p:txBody>
          <a:bodyPr/>
          <a:lstStyle/>
          <a:p>
            <a:pPr/>
            <a:r>
              <a:t>Presentation Title</a:t>
            </a:r>
          </a:p>
        </p:txBody>
      </p:sp>
      <p:sp>
        <p:nvSpPr>
          <p:cNvPr id="22" name="Body Level One…"/>
          <p:cNvSpPr txBox="1"/>
          <p:nvPr>
            <p:ph type="body" sz="quarter" idx="1" hasCustomPrompt="1"/>
          </p:nvPr>
        </p:nvSpPr>
        <p:spPr>
          <a:xfrm>
            <a:off x="1295400" y="9268776"/>
            <a:ext cx="21869400" cy="1422714"/>
          </a:xfrm>
          <a:prstGeom prst="rect">
            <a:avLst/>
          </a:prstGeom>
        </p:spPr>
        <p:txBody>
          <a:bodyPr/>
          <a:lstStyle/>
          <a:p>
            <a:pPr/>
            <a:r>
              <a:t>Presentation Subtitle</a:t>
            </a:r>
          </a:p>
          <a:p>
            <a:pPr lvl="1"/>
            <a:r>
              <a:t/>
            </a:r>
          </a:p>
          <a:p>
            <a:pPr lvl="2"/>
            <a:r>
              <a:t/>
            </a:r>
          </a:p>
          <a:p>
            <a:pPr lvl="3"/>
            <a:r>
              <a:t/>
            </a:r>
          </a:p>
          <a:p>
            <a:pPr lvl="4"/>
            <a:r>
              <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FFFFFF"/>
        </a:solidFill>
      </p:bgPr>
    </p:bg>
    <p:spTree>
      <p:nvGrpSpPr>
        <p:cNvPr id="1" name=""/>
        <p:cNvGrpSpPr/>
        <p:nvPr/>
      </p:nvGrpSpPr>
      <p:grpSpPr>
        <a:xfrm>
          <a:off x="0" y="0"/>
          <a:ext cx="0" cy="0"/>
          <a:chOff x="0" y="0"/>
          <a:chExt cx="0" cy="0"/>
        </a:xfrm>
      </p:grpSpPr>
      <p:sp>
        <p:nvSpPr>
          <p:cNvPr id="30" name="Side view of a person wearing a yellow hooded jacket in front of yellow shutters"/>
          <p:cNvSpPr/>
          <p:nvPr>
            <p:ph type="pic" idx="21"/>
          </p:nvPr>
        </p:nvSpPr>
        <p:spPr>
          <a:xfrm>
            <a:off x="8922063" y="-1"/>
            <a:ext cx="20573998" cy="13716000"/>
          </a:xfrm>
          <a:prstGeom prst="rect">
            <a:avLst/>
          </a:prstGeom>
        </p:spPr>
        <p:txBody>
          <a:bodyPr lIns="91439" tIns="45719" rIns="91439" bIns="45719">
            <a:noAutofit/>
          </a:bodyPr>
          <a:lstStyle/>
          <a:p>
            <a:pPr/>
          </a:p>
        </p:txBody>
      </p:sp>
      <p:sp>
        <p:nvSpPr>
          <p:cNvPr id="31" name="Slide Title"/>
          <p:cNvSpPr txBox="1"/>
          <p:nvPr>
            <p:ph type="title" hasCustomPrompt="1"/>
          </p:nvPr>
        </p:nvSpPr>
        <p:spPr>
          <a:xfrm>
            <a:off x="1295400" y="3743016"/>
            <a:ext cx="11442700" cy="5334001"/>
          </a:xfrm>
          <a:prstGeom prst="rect">
            <a:avLst/>
          </a:prstGeom>
        </p:spPr>
        <p:txBody>
          <a:bodyPr/>
          <a:lstStyle/>
          <a:p>
            <a:pPr/>
            <a:r>
              <a:t>Slide Title</a:t>
            </a:r>
          </a:p>
        </p:txBody>
      </p:sp>
      <p:sp>
        <p:nvSpPr>
          <p:cNvPr id="32" name="Body Level One…"/>
          <p:cNvSpPr txBox="1"/>
          <p:nvPr>
            <p:ph type="body" sz="quarter" idx="1" hasCustomPrompt="1"/>
          </p:nvPr>
        </p:nvSpPr>
        <p:spPr>
          <a:xfrm>
            <a:off x="1295400" y="9271000"/>
            <a:ext cx="11442700" cy="3175000"/>
          </a:xfrm>
          <a:prstGeom prst="rect">
            <a:avLst/>
          </a:prstGeom>
        </p:spPr>
        <p:txBody>
          <a:bodyPr/>
          <a:lstStyle/>
          <a:p>
            <a:pPr/>
            <a:r>
              <a:t>Slide Subtitle</a:t>
            </a:r>
          </a:p>
          <a:p>
            <a:pPr lvl="1"/>
            <a:r>
              <a:t/>
            </a:r>
          </a:p>
          <a:p>
            <a:pPr lvl="2"/>
            <a:r>
              <a:t/>
            </a:r>
          </a:p>
          <a:p>
            <a:pPr lvl="3"/>
            <a:r>
              <a:t/>
            </a:r>
          </a:p>
          <a:p>
            <a:pPr lvl="4"/>
            <a:r>
              <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40"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41" name="Slide Subtitle"/>
          <p:cNvSpPr txBox="1"/>
          <p:nvPr>
            <p:ph type="body" sz="quarter" idx="22" hasCustomPrompt="1"/>
          </p:nvPr>
        </p:nvSpPr>
        <p:spPr>
          <a:xfrm>
            <a:off x="1295400" y="3543455"/>
            <a:ext cx="21869400" cy="694056"/>
          </a:xfrm>
          <a:prstGeom prst="rect">
            <a:avLst/>
          </a:prstGeom>
        </p:spPr>
        <p:txBody>
          <a:bodyPr/>
          <a:lstStyle/>
          <a:p>
            <a:pPr/>
            <a:r>
              <a:t>Slide Subtitle</a:t>
            </a:r>
          </a:p>
        </p:txBody>
      </p:sp>
      <p:sp>
        <p:nvSpPr>
          <p:cNvPr id="4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43" name="Slide Title"/>
          <p:cNvSpPr txBox="1"/>
          <p:nvPr>
            <p:ph type="title" hasCustomPrompt="1"/>
          </p:nvPr>
        </p:nvSpPr>
        <p:spPr>
          <a:xfrm>
            <a:off x="1295400" y="1620697"/>
            <a:ext cx="21869400" cy="1778386"/>
          </a:xfrm>
          <a:prstGeom prst="rect">
            <a:avLst/>
          </a:prstGeom>
        </p:spPr>
        <p:txBody>
          <a:bodyPr anchor="t"/>
          <a:lstStyle>
            <a:lvl1pPr defTabSz="584200">
              <a:defRPr spc="-400" sz="10000"/>
            </a:lvl1pPr>
          </a:lstStyle>
          <a:p>
            <a:pPr/>
            <a:r>
              <a:t>Slide Title</a:t>
            </a:r>
          </a:p>
        </p:txBody>
      </p:sp>
      <p:sp>
        <p:nvSpPr>
          <p:cNvPr id="44" name="Body Level One…"/>
          <p:cNvSpPr txBox="1"/>
          <p:nvPr>
            <p:ph type="body" idx="1" hasCustomPrompt="1"/>
          </p:nvPr>
        </p:nvSpPr>
        <p:spPr>
          <a:xfrm>
            <a:off x="1295400" y="5270500"/>
            <a:ext cx="21869400" cy="7137400"/>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45" name="Slide Number"/>
          <p:cNvSpPr txBox="1"/>
          <p:nvPr>
            <p:ph type="sldNum" sz="quarter" idx="2"/>
          </p:nvPr>
        </p:nvSpPr>
        <p:spPr>
          <a:xfrm>
            <a:off x="22793706" y="12981031"/>
            <a:ext cx="361189" cy="40411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52"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53" name="Body Level One…"/>
          <p:cNvSpPr txBox="1"/>
          <p:nvPr>
            <p:ph type="body" idx="1" hasCustomPrompt="1"/>
          </p:nvPr>
        </p:nvSpPr>
        <p:spPr>
          <a:xfrm>
            <a:off x="1295400" y="5270500"/>
            <a:ext cx="21869400" cy="7135317"/>
          </a:xfrm>
          <a:prstGeom prst="rect">
            <a:avLst/>
          </a:prstGeom>
        </p:spPr>
        <p:txBody>
          <a:bodyPr numCol="2" spcCol="1093469"/>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54"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62" name="Person with a big smile wearing a blue top in front of a blue wall"/>
          <p:cNvSpPr/>
          <p:nvPr>
            <p:ph type="pic" idx="21"/>
          </p:nvPr>
        </p:nvSpPr>
        <p:spPr>
          <a:xfrm>
            <a:off x="10236489" y="-1"/>
            <a:ext cx="20561460" cy="13716000"/>
          </a:xfrm>
          <a:prstGeom prst="rect">
            <a:avLst/>
          </a:prstGeom>
        </p:spPr>
        <p:txBody>
          <a:bodyPr lIns="91439" tIns="45719" rIns="91439" bIns="45719">
            <a:noAutofit/>
          </a:bodyPr>
          <a:lstStyle/>
          <a:p>
            <a:pPr/>
          </a:p>
        </p:txBody>
      </p:sp>
      <p:sp>
        <p:nvSpPr>
          <p:cNvPr id="63" name="Body Level One…"/>
          <p:cNvSpPr txBox="1"/>
          <p:nvPr>
            <p:ph type="body" sz="half" idx="1" hasCustomPrompt="1"/>
          </p:nvPr>
        </p:nvSpPr>
        <p:spPr>
          <a:xfrm>
            <a:off x="1295400" y="5257800"/>
            <a:ext cx="11442700" cy="6886575"/>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64"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65" name="Author and Date"/>
          <p:cNvSpPr txBox="1"/>
          <p:nvPr>
            <p:ph type="body" sz="quarter" idx="22"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66"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67" name="Slide Subtitle"/>
          <p:cNvSpPr txBox="1"/>
          <p:nvPr>
            <p:ph type="body" sz="quarter" idx="23"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5" name="Section Title"/>
          <p:cNvSpPr txBox="1"/>
          <p:nvPr>
            <p:ph type="title" hasCustomPrompt="1"/>
          </p:nvPr>
        </p:nvSpPr>
        <p:spPr>
          <a:xfrm>
            <a:off x="1295400" y="5404408"/>
            <a:ext cx="21869400" cy="2881785"/>
          </a:xfrm>
          <a:prstGeom prst="rect">
            <a:avLst/>
          </a:prstGeom>
        </p:spPr>
        <p:txBody>
          <a:bodyPr anchor="ctr"/>
          <a:lstStyle>
            <a:lvl1pPr defTabSz="825500">
              <a:defRPr spc="-408" sz="10200"/>
            </a:lvl1pPr>
          </a:lstStyle>
          <a:p>
            <a:pPr/>
            <a:r>
              <a:t>Section Title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83"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84" name="Slide Subtitle"/>
          <p:cNvSpPr txBox="1"/>
          <p:nvPr>
            <p:ph type="body" sz="quarter" idx="22" hasCustomPrompt="1"/>
          </p:nvPr>
        </p:nvSpPr>
        <p:spPr>
          <a:xfrm>
            <a:off x="1295400" y="3543455"/>
            <a:ext cx="21869400" cy="694056"/>
          </a:xfrm>
          <a:prstGeom prst="rect">
            <a:avLst/>
          </a:prstGeom>
        </p:spPr>
        <p:txBody>
          <a:bodyPr/>
          <a:lstStyle/>
          <a:p>
            <a:pPr/>
            <a:r>
              <a:t>Slide Subtitle </a:t>
            </a:r>
          </a:p>
        </p:txBody>
      </p:sp>
      <p:sp>
        <p:nvSpPr>
          <p:cNvPr id="8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86" name="Slide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Slide Title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FFFF"/>
        </a:solidFill>
      </p:bgPr>
    </p:bg>
    <p:spTree>
      <p:nvGrpSpPr>
        <p:cNvPr id="1" name=""/>
        <p:cNvGrpSpPr/>
        <p:nvPr/>
      </p:nvGrpSpPr>
      <p:grpSpPr>
        <a:xfrm>
          <a:off x="0" y="0"/>
          <a:ext cx="0" cy="0"/>
          <a:chOff x="0" y="0"/>
          <a:chExt cx="0" cy="0"/>
        </a:xfrm>
      </p:grpSpPr>
      <p:sp>
        <p:nvSpPr>
          <p:cNvPr id="94"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95" name="Agenda Subtitle"/>
          <p:cNvSpPr txBox="1"/>
          <p:nvPr>
            <p:ph type="body" sz="quarter" idx="22" hasCustomPrompt="1"/>
          </p:nvPr>
        </p:nvSpPr>
        <p:spPr>
          <a:xfrm>
            <a:off x="1295400" y="3543455"/>
            <a:ext cx="21869400" cy="694056"/>
          </a:xfrm>
          <a:prstGeom prst="rect">
            <a:avLst/>
          </a:prstGeom>
        </p:spPr>
        <p:txBody>
          <a:bodyPr/>
          <a:lstStyle/>
          <a:p>
            <a:pPr/>
            <a:r>
              <a:t>Agenda Subtitle</a:t>
            </a:r>
          </a:p>
        </p:txBody>
      </p:sp>
      <p:sp>
        <p:nvSpPr>
          <p:cNvPr id="96" name="Body Level One…"/>
          <p:cNvSpPr txBox="1"/>
          <p:nvPr>
            <p:ph type="body" idx="1" hasCustomPrompt="1"/>
          </p:nvPr>
        </p:nvSpPr>
        <p:spPr>
          <a:xfrm>
            <a:off x="1295400" y="5118100"/>
            <a:ext cx="21869400" cy="7137400"/>
          </a:xfrm>
          <a:prstGeom prst="rect">
            <a:avLst/>
          </a:prstGeom>
        </p:spPr>
        <p:txBody>
          <a:bodyPr/>
          <a:lstStyle>
            <a:lvl1pPr defTabSz="825500">
              <a:spcBef>
                <a:spcPts val="3200"/>
              </a:spcBef>
              <a:defRPr b="1" cap="none" spc="-53" sz="5400" u="sng">
                <a:latin typeface="+mn-lt"/>
                <a:ea typeface="+mn-ea"/>
                <a:cs typeface="+mn-cs"/>
                <a:sym typeface="Graphik"/>
              </a:defRPr>
            </a:lvl1pPr>
            <a:lvl2pPr defTabSz="825500">
              <a:spcBef>
                <a:spcPts val="3200"/>
              </a:spcBef>
              <a:defRPr b="1" cap="none" spc="-53" sz="5400" u="sng">
                <a:latin typeface="+mn-lt"/>
                <a:ea typeface="+mn-ea"/>
                <a:cs typeface="+mn-cs"/>
                <a:sym typeface="Graphik"/>
              </a:defRPr>
            </a:lvl2pPr>
            <a:lvl3pPr defTabSz="825500">
              <a:spcBef>
                <a:spcPts val="3200"/>
              </a:spcBef>
              <a:defRPr b="1" cap="none" spc="-53" sz="5400" u="sng">
                <a:latin typeface="+mn-lt"/>
                <a:ea typeface="+mn-ea"/>
                <a:cs typeface="+mn-cs"/>
                <a:sym typeface="Graphik"/>
              </a:defRPr>
            </a:lvl3pPr>
            <a:lvl4pPr defTabSz="825500">
              <a:spcBef>
                <a:spcPts val="3200"/>
              </a:spcBef>
              <a:defRPr b="1" cap="none" spc="-53" sz="5400" u="sng">
                <a:latin typeface="+mn-lt"/>
                <a:ea typeface="+mn-ea"/>
                <a:cs typeface="+mn-cs"/>
                <a:sym typeface="Graphik"/>
              </a:defRPr>
            </a:lvl4pPr>
            <a:lvl5pPr defTabSz="825500">
              <a:spcBef>
                <a:spcPts val="3200"/>
              </a:spcBef>
              <a:defRPr b="1" cap="none" spc="-53" sz="5400" u="sng">
                <a:latin typeface="+mn-lt"/>
                <a:ea typeface="+mn-ea"/>
                <a:cs typeface="+mn-cs"/>
                <a:sym typeface="Graphik"/>
              </a:defRPr>
            </a:lvl5pPr>
          </a:lstStyle>
          <a:p>
            <a:pPr/>
            <a:r>
              <a:t>Agenda Topics</a:t>
            </a:r>
          </a:p>
          <a:p>
            <a:pPr lvl="1"/>
            <a:r>
              <a:t/>
            </a:r>
          </a:p>
          <a:p>
            <a:pPr lvl="2"/>
            <a:r>
              <a:t/>
            </a:r>
          </a:p>
          <a:p>
            <a:pPr lvl="3"/>
            <a:r>
              <a:t/>
            </a:r>
          </a:p>
          <a:p>
            <a:pPr lvl="4"/>
            <a:r>
              <a:t/>
            </a:r>
          </a:p>
        </p:txBody>
      </p:sp>
      <p:sp>
        <p:nvSpPr>
          <p:cNvPr id="97"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98" name="Agenda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Agenda Title</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Body Level One…"/>
          <p:cNvSpPr txBox="1"/>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 </a:t>
            </a:r>
          </a:p>
          <a:p>
            <a:pPr lvl="1"/>
            <a:r>
              <a:t/>
            </a:r>
          </a:p>
          <a:p>
            <a:pPr lvl="2"/>
            <a:r>
              <a:t/>
            </a:r>
          </a:p>
          <a:p>
            <a:pPr lvl="3"/>
            <a:r>
              <a:t/>
            </a:r>
          </a:p>
          <a:p>
            <a:pPr lvl="4"/>
            <a:r>
              <a:t/>
            </a:r>
          </a:p>
        </p:txBody>
      </p:sp>
      <p:sp>
        <p:nvSpPr>
          <p:cNvPr id="4" name="Slide Number"/>
          <p:cNvSpPr txBox="1"/>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pc="0" sz="1800">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1pPr>
      <a:lvl2pPr marL="0" marR="0" indent="457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2pPr>
      <a:lvl3pPr marL="0" marR="0" indent="914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3pPr>
      <a:lvl4pPr marL="0" marR="0" indent="1371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4pPr>
      <a:lvl5pPr marL="0" marR="0" indent="18288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5pPr>
      <a:lvl6pPr marL="0" marR="0" indent="22860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6pPr>
      <a:lvl7pPr marL="0" marR="0" indent="2743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7pPr>
      <a:lvl8pPr marL="0" marR="0" indent="3200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8pPr>
      <a:lvl9pPr marL="0" marR="0" indent="3657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hyperlink" Target="https://github.com/dnfield/flutter_svg/issues/491#issuecomment-790337290"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jpeg"/><Relationship Id="rId4"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hyperlink" Target="https://docs.flutter.dev/development/platform-integration/web/web-images"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26.png"/><Relationship Id="rId4" Type="http://schemas.openxmlformats.org/officeDocument/2006/relationships/hyperlink" Target="https://docs.flutter.dev/development/platform-integration/web/web-images"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jpeg"/><Relationship Id="rId5" Type="http://schemas.openxmlformats.org/officeDocument/2006/relationships/hyperlink" Target="https://geekyants.com/blog/web-renderers-which-one-to-choose-html-or-canvaskit/"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hyperlink" Target="https://docs.flutter.dev/development/platform-integration/web/renderers"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1" name="Fluter web renderers"/>
          <p:cNvSpPr txBox="1"/>
          <p:nvPr>
            <p:ph type="ctrTitle"/>
          </p:nvPr>
        </p:nvSpPr>
        <p:spPr>
          <a:prstGeom prst="rect">
            <a:avLst/>
          </a:prstGeom>
        </p:spPr>
        <p:txBody>
          <a:bodyPr/>
          <a:lstStyle>
            <a:lvl1pPr>
              <a:defRPr>
                <a:solidFill>
                  <a:srgbClr val="FFFFFF"/>
                </a:solidFill>
              </a:defRPr>
            </a:lvl1pPr>
          </a:lstStyle>
          <a:p>
            <a:pPr/>
            <a:r>
              <a:t>Fluter web renderers</a:t>
            </a:r>
          </a:p>
        </p:txBody>
      </p:sp>
      <p:sp>
        <p:nvSpPr>
          <p:cNvPr id="162" name="Everything you need to know"/>
          <p:cNvSpPr txBox="1"/>
          <p:nvPr>
            <p:ph type="subTitle" sz="quarter" idx="1"/>
          </p:nvPr>
        </p:nvSpPr>
        <p:spPr>
          <a:prstGeom prst="rect">
            <a:avLst/>
          </a:prstGeom>
        </p:spPr>
        <p:txBody>
          <a:bodyPr/>
          <a:lstStyle>
            <a:lvl1pPr>
              <a:defRPr>
                <a:solidFill>
                  <a:srgbClr val="D5D5D5"/>
                </a:solidFill>
              </a:defRPr>
            </a:lvl1pPr>
          </a:lstStyle>
          <a:p>
            <a:pPr/>
            <a:r>
              <a:t>Everything you need to know</a:t>
            </a:r>
          </a:p>
        </p:txBody>
      </p:sp>
      <p:pic>
        <p:nvPicPr>
          <p:cNvPr id="163" name="icon_flutter_wht.png" descr="icon_flutter_wht.png"/>
          <p:cNvPicPr>
            <a:picLocks noChangeAspect="1"/>
          </p:cNvPicPr>
          <p:nvPr/>
        </p:nvPicPr>
        <p:blipFill>
          <a:blip r:embed="rId3">
            <a:extLst/>
          </a:blip>
          <a:stretch>
            <a:fillRect/>
          </a:stretch>
        </p:blipFill>
        <p:spPr>
          <a:xfrm>
            <a:off x="18467080" y="-5714"/>
            <a:ext cx="5920563" cy="7341497"/>
          </a:xfrm>
          <a:prstGeom prst="rect">
            <a:avLst/>
          </a:prstGeom>
          <a:ln w="12700">
            <a:miter lim="400000"/>
          </a:ln>
        </p:spPr>
      </p:pic>
      <p:grpSp>
        <p:nvGrpSpPr>
          <p:cNvPr id="168" name="Group"/>
          <p:cNvGrpSpPr/>
          <p:nvPr/>
        </p:nvGrpSpPr>
        <p:grpSpPr>
          <a:xfrm>
            <a:off x="19226719" y="12599699"/>
            <a:ext cx="3865204" cy="791344"/>
            <a:chOff x="0" y="0"/>
            <a:chExt cx="3865202" cy="791343"/>
          </a:xfrm>
        </p:grpSpPr>
        <p:sp>
          <p:nvSpPr>
            <p:cNvPr id="164" name="Rectangle"/>
            <p:cNvSpPr/>
            <p:nvPr/>
          </p:nvSpPr>
          <p:spPr>
            <a:xfrm>
              <a:off x="381153" y="4311"/>
              <a:ext cx="3095072" cy="787033"/>
            </a:xfrm>
            <a:prstGeom prst="rect">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65" name="Circle"/>
            <p:cNvSpPr/>
            <p:nvPr/>
          </p:nvSpPr>
          <p:spPr>
            <a:xfrm>
              <a:off x="3083407" y="6929"/>
              <a:ext cx="781796" cy="781797"/>
            </a:xfrm>
            <a:prstGeom prst="ellipse">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66" name="immadisairaj"/>
            <p:cNvSpPr txBox="1"/>
            <p:nvPr/>
          </p:nvSpPr>
          <p:spPr>
            <a:xfrm>
              <a:off x="870728" y="0"/>
              <a:ext cx="2710626" cy="69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lnSpc>
                  <a:spcPct val="100000"/>
                </a:lnSpc>
                <a:spcBef>
                  <a:spcPts val="3200"/>
                </a:spcBef>
                <a:tabLst/>
                <a:defRPr spc="-104" sz="3500">
                  <a:latin typeface="Graphik Semibold"/>
                  <a:ea typeface="Graphik Semibold"/>
                  <a:cs typeface="Graphik Semibold"/>
                  <a:sym typeface="Graphik Semibold"/>
                </a:defRPr>
              </a:lvl1pPr>
            </a:lstStyle>
            <a:p>
              <a:pPr/>
              <a:r>
                <a:t>immadisairaj</a:t>
              </a:r>
            </a:p>
          </p:txBody>
        </p:sp>
        <p:pic>
          <p:nvPicPr>
            <p:cNvPr id="167" name="twitter_logo.png" descr="twitter_logo.png"/>
            <p:cNvPicPr>
              <a:picLocks noChangeAspect="1"/>
            </p:cNvPicPr>
            <p:nvPr/>
          </p:nvPicPr>
          <p:blipFill>
            <a:blip r:embed="rId4">
              <a:extLst/>
            </a:blip>
            <a:stretch>
              <a:fillRect/>
            </a:stretch>
          </p:blipFill>
          <p:spPr>
            <a:xfrm>
              <a:off x="0" y="4311"/>
              <a:ext cx="787032" cy="78703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28" name="code.png" descr="code.png"/>
          <p:cNvPicPr>
            <a:picLocks noChangeAspect="1"/>
          </p:cNvPicPr>
          <p:nvPr/>
        </p:nvPicPr>
        <p:blipFill>
          <a:blip r:embed="rId4">
            <a:extLst/>
          </a:blip>
          <a:srcRect l="0" t="5615" r="0" b="5615"/>
          <a:stretch>
            <a:fillRect/>
          </a:stretch>
        </p:blipFill>
        <p:spPr>
          <a:xfrm>
            <a:off x="6008290" y="1890318"/>
            <a:ext cx="12367232" cy="12194263"/>
          </a:xfrm>
          <a:prstGeom prst="rect">
            <a:avLst/>
          </a:prstGeom>
          <a:ln w="12700">
            <a:miter lim="400000"/>
          </a:ln>
        </p:spPr>
      </p:pic>
      <p:sp>
        <p:nvSpPr>
          <p:cNvPr id="229"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33" name="code.png" descr="code.png"/>
          <p:cNvPicPr>
            <a:picLocks noChangeAspect="1"/>
          </p:cNvPicPr>
          <p:nvPr/>
        </p:nvPicPr>
        <p:blipFill>
          <a:blip r:embed="rId4">
            <a:extLst/>
          </a:blip>
          <a:srcRect l="0" t="5615" r="0" b="5615"/>
          <a:stretch>
            <a:fillRect/>
          </a:stretch>
        </p:blipFill>
        <p:spPr>
          <a:xfrm>
            <a:off x="804423" y="2313002"/>
            <a:ext cx="11896767" cy="11730380"/>
          </a:xfrm>
          <a:prstGeom prst="rect">
            <a:avLst/>
          </a:prstGeom>
          <a:ln w="12700">
            <a:miter lim="400000"/>
          </a:ln>
        </p:spPr>
      </p:pic>
      <p:pic>
        <p:nvPicPr>
          <p:cNvPr id="234" name="Output.png" descr="Output.png"/>
          <p:cNvPicPr>
            <a:picLocks noChangeAspect="1"/>
          </p:cNvPicPr>
          <p:nvPr/>
        </p:nvPicPr>
        <p:blipFill>
          <a:blip r:embed="rId5">
            <a:extLst/>
          </a:blip>
          <a:stretch>
            <a:fillRect/>
          </a:stretch>
        </p:blipFill>
        <p:spPr>
          <a:xfrm>
            <a:off x="13465547" y="7025172"/>
            <a:ext cx="9398421" cy="2306095"/>
          </a:xfrm>
          <a:prstGeom prst="rect">
            <a:avLst/>
          </a:prstGeom>
          <a:ln w="12700">
            <a:miter lim="400000"/>
          </a:ln>
        </p:spPr>
      </p:pic>
      <p:sp>
        <p:nvSpPr>
          <p:cNvPr id="235"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grpSp>
        <p:nvGrpSpPr>
          <p:cNvPr id="243" name="Group"/>
          <p:cNvGrpSpPr/>
          <p:nvPr/>
        </p:nvGrpSpPr>
        <p:grpSpPr>
          <a:xfrm>
            <a:off x="7499458" y="3243713"/>
            <a:ext cx="14929612" cy="9566333"/>
            <a:chOff x="0" y="0"/>
            <a:chExt cx="14929610" cy="9566332"/>
          </a:xfrm>
        </p:grpSpPr>
        <p:pic>
          <p:nvPicPr>
            <p:cNvPr id="239" name="HTML Render 1.png" descr="HTML Render 1.png"/>
            <p:cNvPicPr>
              <a:picLocks noChangeAspect="1"/>
            </p:cNvPicPr>
            <p:nvPr/>
          </p:nvPicPr>
          <p:blipFill>
            <a:blip r:embed="rId4">
              <a:extLst/>
            </a:blip>
            <a:stretch>
              <a:fillRect/>
            </a:stretch>
          </p:blipFill>
          <p:spPr>
            <a:xfrm>
              <a:off x="0" y="211544"/>
              <a:ext cx="8172378" cy="6209300"/>
            </a:xfrm>
            <a:prstGeom prst="rect">
              <a:avLst/>
            </a:prstGeom>
            <a:ln w="12700" cap="flat">
              <a:noFill/>
              <a:miter lim="400000"/>
            </a:ln>
            <a:effectLst/>
          </p:spPr>
        </p:pic>
        <p:pic>
          <p:nvPicPr>
            <p:cNvPr id="240" name="HTML Render 2.png" descr="HTML Render 2.png"/>
            <p:cNvPicPr>
              <a:picLocks noChangeAspect="1"/>
            </p:cNvPicPr>
            <p:nvPr/>
          </p:nvPicPr>
          <p:blipFill>
            <a:blip r:embed="rId5">
              <a:extLst/>
            </a:blip>
            <a:stretch>
              <a:fillRect/>
            </a:stretch>
          </p:blipFill>
          <p:spPr>
            <a:xfrm>
              <a:off x="9121471" y="1070576"/>
              <a:ext cx="5808140" cy="8495757"/>
            </a:xfrm>
            <a:prstGeom prst="rect">
              <a:avLst/>
            </a:prstGeom>
            <a:ln w="12700" cap="flat">
              <a:noFill/>
              <a:miter lim="400000"/>
            </a:ln>
            <a:effectLst/>
          </p:spPr>
        </p:pic>
        <p:sp>
          <p:nvSpPr>
            <p:cNvPr id="247" name="Connection Line"/>
            <p:cNvSpPr/>
            <p:nvPr/>
          </p:nvSpPr>
          <p:spPr>
            <a:xfrm>
              <a:off x="5680996" y="1005831"/>
              <a:ext cx="3112203" cy="6906859"/>
            </a:xfrm>
            <a:custGeom>
              <a:avLst/>
              <a:gdLst/>
              <a:ahLst/>
              <a:cxnLst>
                <a:cxn ang="0">
                  <a:pos x="wd2" y="hd2"/>
                </a:cxn>
                <a:cxn ang="5400000">
                  <a:pos x="wd2" y="hd2"/>
                </a:cxn>
                <a:cxn ang="10800000">
                  <a:pos x="wd2" y="hd2"/>
                </a:cxn>
                <a:cxn ang="16200000">
                  <a:pos x="wd2" y="hd2"/>
                </a:cxn>
              </a:cxnLst>
              <a:rect l="0" t="0" r="r" b="b"/>
              <a:pathLst>
                <a:path w="21426" h="17451" fill="norm" stroke="1" extrusionOk="0">
                  <a:moveTo>
                    <a:pt x="21423" y="0"/>
                  </a:moveTo>
                  <a:cubicBezTo>
                    <a:pt x="21600" y="17038"/>
                    <a:pt x="14459" y="21600"/>
                    <a:pt x="0" y="13686"/>
                  </a:cubicBezTo>
                </a:path>
              </a:pathLst>
            </a:custGeom>
            <a:noFill/>
            <a:ln w="127000" cap="flat">
              <a:solidFill>
                <a:srgbClr val="000000"/>
              </a:solidFill>
              <a:prstDash val="solid"/>
              <a:miter lim="400000"/>
            </a:ln>
            <a:effectLst/>
          </p:spPr>
          <p:txBody>
            <a:bodyPr/>
            <a:lstStyle/>
            <a:p>
              <a:pPr/>
            </a:p>
          </p:txBody>
        </p:sp>
        <p:sp>
          <p:nvSpPr>
            <p:cNvPr id="248" name="Connection Line"/>
            <p:cNvSpPr/>
            <p:nvPr/>
          </p:nvSpPr>
          <p:spPr>
            <a:xfrm>
              <a:off x="8789019" y="-1"/>
              <a:ext cx="1043496" cy="1153685"/>
            </a:xfrm>
            <a:custGeom>
              <a:avLst/>
              <a:gdLst/>
              <a:ahLst/>
              <a:cxnLst>
                <a:cxn ang="0">
                  <a:pos x="wd2" y="hd2"/>
                </a:cxn>
                <a:cxn ang="5400000">
                  <a:pos x="wd2" y="hd2"/>
                </a:cxn>
                <a:cxn ang="10800000">
                  <a:pos x="wd2" y="hd2"/>
                </a:cxn>
                <a:cxn ang="16200000">
                  <a:pos x="wd2" y="hd2"/>
                </a:cxn>
              </a:cxnLst>
              <a:rect l="0" t="0" r="r" b="b"/>
              <a:pathLst>
                <a:path w="20974" h="16314" fill="norm" stroke="1" extrusionOk="0">
                  <a:moveTo>
                    <a:pt x="44" y="16314"/>
                  </a:moveTo>
                  <a:cubicBezTo>
                    <a:pt x="-626" y="-3619"/>
                    <a:pt x="6351" y="-5286"/>
                    <a:pt x="20974" y="11314"/>
                  </a:cubicBezTo>
                </a:path>
              </a:pathLst>
            </a:custGeom>
            <a:noFill/>
            <a:ln w="127000" cap="flat">
              <a:solidFill>
                <a:srgbClr val="000000"/>
              </a:solidFill>
              <a:prstDash val="solid"/>
              <a:miter lim="400000"/>
              <a:tailEnd type="triangle" w="med" len="med"/>
            </a:ln>
            <a:effectLst/>
          </p:spPr>
          <p:txBody>
            <a:bodyPr/>
            <a:lstStyle/>
            <a:p>
              <a:pPr/>
            </a:p>
          </p:txBody>
        </p:sp>
      </p:grpSp>
      <p:pic>
        <p:nvPicPr>
          <p:cNvPr id="244" name="Output.png" descr="Output.png"/>
          <p:cNvPicPr>
            <a:picLocks noChangeAspect="1"/>
          </p:cNvPicPr>
          <p:nvPr/>
        </p:nvPicPr>
        <p:blipFill>
          <a:blip r:embed="rId6">
            <a:extLst/>
          </a:blip>
          <a:stretch>
            <a:fillRect/>
          </a:stretch>
        </p:blipFill>
        <p:spPr>
          <a:xfrm>
            <a:off x="1154309" y="10619249"/>
            <a:ext cx="9398422" cy="2306095"/>
          </a:xfrm>
          <a:prstGeom prst="rect">
            <a:avLst/>
          </a:prstGeom>
          <a:ln w="12700">
            <a:miter lim="400000"/>
          </a:ln>
        </p:spPr>
      </p:pic>
      <p:sp>
        <p:nvSpPr>
          <p:cNvPr id="245" name="html"/>
          <p:cNvSpPr txBox="1"/>
          <p:nvPr/>
        </p:nvSpPr>
        <p:spPr>
          <a:xfrm>
            <a:off x="1818366" y="5134339"/>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246"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52" name="Output.png" descr="Output.png"/>
          <p:cNvPicPr>
            <a:picLocks noChangeAspect="1"/>
          </p:cNvPicPr>
          <p:nvPr/>
        </p:nvPicPr>
        <p:blipFill>
          <a:blip r:embed="rId4">
            <a:extLst/>
          </a:blip>
          <a:stretch>
            <a:fillRect/>
          </a:stretch>
        </p:blipFill>
        <p:spPr>
          <a:xfrm>
            <a:off x="1064881" y="9695161"/>
            <a:ext cx="9398422" cy="2306095"/>
          </a:xfrm>
          <a:prstGeom prst="rect">
            <a:avLst/>
          </a:prstGeom>
          <a:ln w="12700">
            <a:miter lim="400000"/>
          </a:ln>
        </p:spPr>
      </p:pic>
      <p:sp>
        <p:nvSpPr>
          <p:cNvPr id="253" name="canvaskit"/>
          <p:cNvSpPr txBox="1"/>
          <p:nvPr/>
        </p:nvSpPr>
        <p:spPr>
          <a:xfrm>
            <a:off x="1192371" y="5015102"/>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pic>
        <p:nvPicPr>
          <p:cNvPr id="254" name="Canvaskit Render.png" descr="Canvaskit Render.png"/>
          <p:cNvPicPr>
            <a:picLocks noChangeAspect="1"/>
          </p:cNvPicPr>
          <p:nvPr/>
        </p:nvPicPr>
        <p:blipFill>
          <a:blip r:embed="rId5">
            <a:extLst/>
          </a:blip>
          <a:stretch>
            <a:fillRect/>
          </a:stretch>
        </p:blipFill>
        <p:spPr>
          <a:xfrm>
            <a:off x="10456850" y="5384019"/>
            <a:ext cx="11910953" cy="2947962"/>
          </a:xfrm>
          <a:prstGeom prst="rect">
            <a:avLst/>
          </a:prstGeom>
          <a:ln w="12700">
            <a:miter lim="400000"/>
          </a:ln>
        </p:spPr>
      </p:pic>
      <p:sp>
        <p:nvSpPr>
          <p:cNvPr id="255"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59"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60" name="code.png" descr="code.png"/>
          <p:cNvPicPr>
            <a:picLocks noChangeAspect="1"/>
          </p:cNvPicPr>
          <p:nvPr/>
        </p:nvPicPr>
        <p:blipFill>
          <a:blip r:embed="rId4">
            <a:extLst/>
          </a:blip>
          <a:srcRect l="0" t="7647" r="0" b="7647"/>
          <a:stretch>
            <a:fillRect/>
          </a:stretch>
        </p:blipFill>
        <p:spPr>
          <a:xfrm>
            <a:off x="3729434" y="3020398"/>
            <a:ext cx="16925225" cy="925297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60"/>
                                        </p:tgtEl>
                                        <p:attrNameLst>
                                          <p:attrName>style.visibility</p:attrName>
                                        </p:attrNameLst>
                                      </p:cBhvr>
                                      <p:to>
                                        <p:strVal val="visible"/>
                                      </p:to>
                                    </p:set>
                                    <p:anim calcmode="lin" valueType="num">
                                      <p:cBhvr>
                                        <p:cTn id="7" dur="2000" fill="hold"/>
                                        <p:tgtEl>
                                          <p:spTgt spid="260"/>
                                        </p:tgtEl>
                                        <p:attrNameLst>
                                          <p:attrName>ppt_w</p:attrName>
                                        </p:attrNameLst>
                                      </p:cBhvr>
                                      <p:tavLst>
                                        <p:tav tm="0">
                                          <p:val>
                                            <p:fltVal val="0"/>
                                          </p:val>
                                        </p:tav>
                                        <p:tav tm="100000">
                                          <p:val>
                                            <p:strVal val="#ppt_w"/>
                                          </p:val>
                                        </p:tav>
                                      </p:tavLst>
                                    </p:anim>
                                    <p:anim calcmode="lin" valueType="num">
                                      <p:cBhvr>
                                        <p:cTn id="8" dur="2000" fill="hold"/>
                                        <p:tgtEl>
                                          <p:spTgt spid="2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0"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64"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65" name="code.png" descr="code.png"/>
          <p:cNvPicPr>
            <a:picLocks noChangeAspect="1"/>
          </p:cNvPicPr>
          <p:nvPr/>
        </p:nvPicPr>
        <p:blipFill>
          <a:blip r:embed="rId4">
            <a:extLst/>
          </a:blip>
          <a:srcRect l="0" t="7647" r="0" b="7647"/>
          <a:stretch>
            <a:fillRect/>
          </a:stretch>
        </p:blipFill>
        <p:spPr>
          <a:xfrm>
            <a:off x="-131756" y="4290727"/>
            <a:ext cx="13671828" cy="7474350"/>
          </a:xfrm>
          <a:prstGeom prst="rect">
            <a:avLst/>
          </a:prstGeom>
          <a:ln w="12700">
            <a:miter lim="400000"/>
          </a:ln>
        </p:spPr>
      </p:pic>
      <p:pic>
        <p:nvPicPr>
          <p:cNvPr id="266" name="html-output.png" descr="html-output.png"/>
          <p:cNvPicPr>
            <a:picLocks noChangeAspect="1"/>
          </p:cNvPicPr>
          <p:nvPr/>
        </p:nvPicPr>
        <p:blipFill>
          <a:blip r:embed="rId5">
            <a:extLst/>
          </a:blip>
          <a:stretch>
            <a:fillRect/>
          </a:stretch>
        </p:blipFill>
        <p:spPr>
          <a:xfrm>
            <a:off x="13285844" y="3769147"/>
            <a:ext cx="10703728" cy="8517509"/>
          </a:xfrm>
          <a:prstGeom prst="rect">
            <a:avLst/>
          </a:prstGeom>
          <a:ln w="12700">
            <a:miter lim="400000"/>
          </a:ln>
        </p:spPr>
      </p:pic>
      <p:sp>
        <p:nvSpPr>
          <p:cNvPr id="267" name="html"/>
          <p:cNvSpPr txBox="1"/>
          <p:nvPr/>
        </p:nvSpPr>
        <p:spPr>
          <a:xfrm>
            <a:off x="17261028" y="11055734"/>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1"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72" name="canvaskit-output.png" descr="canvaskit-output.png"/>
          <p:cNvPicPr>
            <a:picLocks noChangeAspect="1"/>
          </p:cNvPicPr>
          <p:nvPr/>
        </p:nvPicPr>
        <p:blipFill>
          <a:blip r:embed="rId4">
            <a:extLst/>
          </a:blip>
          <a:stretch>
            <a:fillRect/>
          </a:stretch>
        </p:blipFill>
        <p:spPr>
          <a:xfrm>
            <a:off x="13285844" y="3769147"/>
            <a:ext cx="10703728" cy="8517509"/>
          </a:xfrm>
          <a:prstGeom prst="rect">
            <a:avLst/>
          </a:prstGeom>
          <a:ln w="12700">
            <a:miter lim="400000"/>
          </a:ln>
        </p:spPr>
      </p:pic>
      <p:sp>
        <p:nvSpPr>
          <p:cNvPr id="273" name="canvaskit"/>
          <p:cNvSpPr txBox="1"/>
          <p:nvPr/>
        </p:nvSpPr>
        <p:spPr>
          <a:xfrm>
            <a:off x="15824658" y="11086100"/>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pic>
        <p:nvPicPr>
          <p:cNvPr id="274" name="code.png" descr="code.png"/>
          <p:cNvPicPr>
            <a:picLocks noChangeAspect="1"/>
          </p:cNvPicPr>
          <p:nvPr/>
        </p:nvPicPr>
        <p:blipFill>
          <a:blip r:embed="rId5">
            <a:extLst/>
          </a:blip>
          <a:srcRect l="0" t="7647" r="0" b="7647"/>
          <a:stretch>
            <a:fillRect/>
          </a:stretch>
        </p:blipFill>
        <p:spPr>
          <a:xfrm>
            <a:off x="-131756" y="4290727"/>
            <a:ext cx="13671828" cy="74743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8"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79" name="code.png" descr="code.png"/>
          <p:cNvPicPr>
            <a:picLocks noChangeAspect="1"/>
          </p:cNvPicPr>
          <p:nvPr/>
        </p:nvPicPr>
        <p:blipFill>
          <a:blip r:embed="rId4">
            <a:extLst/>
          </a:blip>
          <a:srcRect l="0" t="7647" r="0" b="7647"/>
          <a:stretch>
            <a:fillRect/>
          </a:stretch>
        </p:blipFill>
        <p:spPr>
          <a:xfrm>
            <a:off x="480903" y="2442620"/>
            <a:ext cx="12854849" cy="7027708"/>
          </a:xfrm>
          <a:prstGeom prst="rect">
            <a:avLst/>
          </a:prstGeom>
          <a:ln w="12700">
            <a:miter lim="400000"/>
          </a:ln>
        </p:spPr>
      </p:pic>
      <p:pic>
        <p:nvPicPr>
          <p:cNvPr id="280" name="canvaskit+font-output.png" descr="canvaskit+font-output.png"/>
          <p:cNvPicPr>
            <a:picLocks noChangeAspect="1"/>
          </p:cNvPicPr>
          <p:nvPr/>
        </p:nvPicPr>
        <p:blipFill>
          <a:blip r:embed="rId5">
            <a:extLst/>
          </a:blip>
          <a:stretch>
            <a:fillRect/>
          </a:stretch>
        </p:blipFill>
        <p:spPr>
          <a:xfrm>
            <a:off x="13285844" y="3769147"/>
            <a:ext cx="10703728" cy="8517509"/>
          </a:xfrm>
          <a:prstGeom prst="rect">
            <a:avLst/>
          </a:prstGeom>
          <a:ln w="12700">
            <a:miter lim="400000"/>
          </a:ln>
        </p:spPr>
      </p:pic>
      <p:sp>
        <p:nvSpPr>
          <p:cNvPr id="281" name="canvaskit + font"/>
          <p:cNvSpPr txBox="1"/>
          <p:nvPr/>
        </p:nvSpPr>
        <p:spPr>
          <a:xfrm>
            <a:off x="14118409" y="11298663"/>
            <a:ext cx="903859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 + font</a:t>
            </a:r>
          </a:p>
        </p:txBody>
      </p:sp>
      <p:pic>
        <p:nvPicPr>
          <p:cNvPr id="282" name="code+font.png" descr="code+font.png"/>
          <p:cNvPicPr>
            <a:picLocks noChangeAspect="1"/>
          </p:cNvPicPr>
          <p:nvPr/>
        </p:nvPicPr>
        <p:blipFill>
          <a:blip r:embed="rId6">
            <a:extLst/>
          </a:blip>
          <a:srcRect l="0" t="8660" r="0" b="8660"/>
          <a:stretch>
            <a:fillRect/>
          </a:stretch>
        </p:blipFill>
        <p:spPr>
          <a:xfrm>
            <a:off x="-165607" y="6831208"/>
            <a:ext cx="14147801" cy="6781801"/>
          </a:xfrm>
          <a:prstGeom prst="rect">
            <a:avLst/>
          </a:prstGeom>
          <a:ln w="12700">
            <a:miter lim="400000"/>
          </a:ln>
        </p:spPr>
      </p:pic>
      <p:sp>
        <p:nvSpPr>
          <p:cNvPr id="283" name="Line"/>
          <p:cNvSpPr/>
          <p:nvPr/>
        </p:nvSpPr>
        <p:spPr>
          <a:xfrm>
            <a:off x="6771487" y="7444495"/>
            <a:ext cx="1" cy="925538"/>
          </a:xfrm>
          <a:prstGeom prst="line">
            <a:avLst/>
          </a:prstGeom>
          <a:ln w="127000">
            <a:solidFill>
              <a:schemeClr val="accent1">
                <a:hueOff val="-379808"/>
                <a:lumOff val="12973"/>
              </a:schemeClr>
            </a:solidFill>
            <a:miter lim="400000"/>
            <a:tailEnd type="triangle"/>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87" name="svg-problem-code.png" descr="svg-problem-code.png"/>
          <p:cNvPicPr>
            <a:picLocks noChangeAspect="1"/>
          </p:cNvPicPr>
          <p:nvPr/>
        </p:nvPicPr>
        <p:blipFill>
          <a:blip r:embed="rId4">
            <a:extLst/>
          </a:blip>
          <a:srcRect l="0" t="18346" r="0" b="18346"/>
          <a:stretch>
            <a:fillRect/>
          </a:stretch>
        </p:blipFill>
        <p:spPr>
          <a:xfrm>
            <a:off x="4357290" y="2283959"/>
            <a:ext cx="15669424" cy="5076895"/>
          </a:xfrm>
          <a:prstGeom prst="rect">
            <a:avLst/>
          </a:prstGeom>
          <a:ln w="12700">
            <a:miter lim="400000"/>
          </a:ln>
        </p:spPr>
      </p:pic>
      <p:sp>
        <p:nvSpPr>
          <p:cNvPr id="288" name="Problematic SVG Support"/>
          <p:cNvSpPr txBox="1"/>
          <p:nvPr/>
        </p:nvSpPr>
        <p:spPr>
          <a:xfrm>
            <a:off x="3383914" y="1110988"/>
            <a:ext cx="1761617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Problematic SVG Support</a:t>
            </a:r>
          </a:p>
        </p:txBody>
      </p:sp>
      <p:sp>
        <p:nvSpPr>
          <p:cNvPr id="289" name="canvaskit"/>
          <p:cNvSpPr txBox="1"/>
          <p:nvPr/>
        </p:nvSpPr>
        <p:spPr>
          <a:xfrm>
            <a:off x="14239873" y="11571958"/>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290" name="html"/>
          <p:cNvSpPr txBox="1"/>
          <p:nvPr/>
        </p:nvSpPr>
        <p:spPr>
          <a:xfrm>
            <a:off x="6136255" y="11571958"/>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pic>
        <p:nvPicPr>
          <p:cNvPr id="291" name="html-svg.png" descr="html-svg.png"/>
          <p:cNvPicPr>
            <a:picLocks noChangeAspect="1"/>
          </p:cNvPicPr>
          <p:nvPr/>
        </p:nvPicPr>
        <p:blipFill>
          <a:blip r:embed="rId5">
            <a:extLst/>
          </a:blip>
          <a:stretch>
            <a:fillRect/>
          </a:stretch>
        </p:blipFill>
        <p:spPr>
          <a:xfrm>
            <a:off x="5395094" y="7652977"/>
            <a:ext cx="4235684" cy="4068973"/>
          </a:xfrm>
          <a:prstGeom prst="rect">
            <a:avLst/>
          </a:prstGeom>
          <a:ln w="12700">
            <a:miter lim="400000"/>
          </a:ln>
        </p:spPr>
      </p:pic>
      <p:pic>
        <p:nvPicPr>
          <p:cNvPr id="292" name="canvaskit-svg.png" descr="canvaskit-svg.png"/>
          <p:cNvPicPr>
            <a:picLocks noChangeAspect="1"/>
          </p:cNvPicPr>
          <p:nvPr/>
        </p:nvPicPr>
        <p:blipFill>
          <a:blip r:embed="rId6">
            <a:extLst/>
          </a:blip>
          <a:srcRect l="1706" t="0" r="1706" b="0"/>
          <a:stretch>
            <a:fillRect/>
          </a:stretch>
        </p:blipFill>
        <p:spPr>
          <a:xfrm>
            <a:off x="14935083" y="7652977"/>
            <a:ext cx="4235684" cy="4068973"/>
          </a:xfrm>
          <a:prstGeom prst="rect">
            <a:avLst/>
          </a:prstGeom>
          <a:ln w="12700">
            <a:miter lim="400000"/>
          </a:ln>
        </p:spPr>
      </p:pic>
      <p:sp>
        <p:nvSpPr>
          <p:cNvPr id="293" name="Svg Source : flutter_svg issues"/>
          <p:cNvSpPr txBox="1"/>
          <p:nvPr/>
        </p:nvSpPr>
        <p:spPr>
          <a:xfrm>
            <a:off x="11691914" y="6004805"/>
            <a:ext cx="6116118"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Svg Source : </a:t>
            </a:r>
            <a:r>
              <a:rPr u="sng">
                <a:hlinkClick r:id="rId7" invalidUrl="" action="" tgtFrame="" tooltip="" history="1" highlightClick="0" endSnd="0"/>
              </a:rPr>
              <a:t>flutter_svg issues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97" name="limitations-code.png" descr="limitations-code.png"/>
          <p:cNvPicPr>
            <a:picLocks noChangeAspect="1"/>
          </p:cNvPicPr>
          <p:nvPr/>
        </p:nvPicPr>
        <p:blipFill>
          <a:blip r:embed="rId4">
            <a:extLst/>
          </a:blip>
          <a:srcRect l="0" t="9805" r="0" b="9805"/>
          <a:stretch>
            <a:fillRect/>
          </a:stretch>
        </p:blipFill>
        <p:spPr>
          <a:xfrm>
            <a:off x="2667000" y="2101762"/>
            <a:ext cx="19050000" cy="6172201"/>
          </a:xfrm>
          <a:prstGeom prst="rect">
            <a:avLst/>
          </a:prstGeom>
          <a:ln w="12700">
            <a:miter lim="400000"/>
          </a:ln>
        </p:spPr>
      </p:pic>
      <p:sp>
        <p:nvSpPr>
          <p:cNvPr id="298" name="Limitations in html"/>
          <p:cNvSpPr txBox="1"/>
          <p:nvPr/>
        </p:nvSpPr>
        <p:spPr>
          <a:xfrm>
            <a:off x="5564504" y="1141355"/>
            <a:ext cx="1325499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Limitations in html</a:t>
            </a:r>
          </a:p>
        </p:txBody>
      </p:sp>
      <p:pic>
        <p:nvPicPr>
          <p:cNvPr id="299" name="html-blend.png" descr="html-blend.png"/>
          <p:cNvPicPr>
            <a:picLocks noChangeAspect="1"/>
          </p:cNvPicPr>
          <p:nvPr/>
        </p:nvPicPr>
        <p:blipFill>
          <a:blip r:embed="rId5">
            <a:extLst/>
          </a:blip>
          <a:stretch>
            <a:fillRect/>
          </a:stretch>
        </p:blipFill>
        <p:spPr>
          <a:xfrm>
            <a:off x="5914434" y="7887514"/>
            <a:ext cx="3197003" cy="4012346"/>
          </a:xfrm>
          <a:prstGeom prst="rect">
            <a:avLst/>
          </a:prstGeom>
          <a:ln w="12700">
            <a:miter lim="400000"/>
          </a:ln>
        </p:spPr>
      </p:pic>
      <p:pic>
        <p:nvPicPr>
          <p:cNvPr id="300" name="canvaskit-blend.png" descr="canvaskit-blend.png"/>
          <p:cNvPicPr>
            <a:picLocks noChangeAspect="1"/>
          </p:cNvPicPr>
          <p:nvPr/>
        </p:nvPicPr>
        <p:blipFill>
          <a:blip r:embed="rId6">
            <a:extLst/>
          </a:blip>
          <a:srcRect l="724" t="0" r="724" b="0"/>
          <a:stretch>
            <a:fillRect/>
          </a:stretch>
        </p:blipFill>
        <p:spPr>
          <a:xfrm>
            <a:off x="15272736" y="7887514"/>
            <a:ext cx="3197003" cy="4012346"/>
          </a:xfrm>
          <a:prstGeom prst="rect">
            <a:avLst/>
          </a:prstGeom>
          <a:ln w="12700">
            <a:miter lim="400000"/>
          </a:ln>
        </p:spPr>
      </p:pic>
      <p:sp>
        <p:nvSpPr>
          <p:cNvPr id="301" name="canvaskit"/>
          <p:cNvSpPr txBox="1"/>
          <p:nvPr/>
        </p:nvSpPr>
        <p:spPr>
          <a:xfrm>
            <a:off x="14239873" y="11571958"/>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02" name="html"/>
          <p:cNvSpPr txBox="1"/>
          <p:nvPr/>
        </p:nvSpPr>
        <p:spPr>
          <a:xfrm>
            <a:off x="6136255" y="11571958"/>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0" name="Software Developer @IBM…"/>
          <p:cNvSpPr txBox="1"/>
          <p:nvPr>
            <p:ph type="body" sz="half" idx="1"/>
          </p:nvPr>
        </p:nvSpPr>
        <p:spPr>
          <a:xfrm>
            <a:off x="1295400" y="5257800"/>
            <a:ext cx="11442700" cy="6886575"/>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Software Developer @IBM</a:t>
            </a:r>
          </a:p>
          <a:p>
            <a:pPr marL="647700" indent="-647700" defTabSz="584200">
              <a:spcBef>
                <a:spcPts val="3300"/>
              </a:spcBef>
              <a:buClr>
                <a:srgbClr val="FFFFFF"/>
              </a:buClr>
              <a:buSzPct val="200000"/>
              <a:buChar char="•"/>
              <a:defRPr cap="none" spc="0" sz="4000">
                <a:solidFill>
                  <a:srgbClr val="FFFFFF"/>
                </a:solidFill>
              </a:defRPr>
            </a:pPr>
            <a:r>
              <a:t>Flutter Developer</a:t>
            </a:r>
          </a:p>
          <a:p>
            <a:pPr marL="647700" indent="-647700" defTabSz="584200">
              <a:spcBef>
                <a:spcPts val="3300"/>
              </a:spcBef>
              <a:buClr>
                <a:srgbClr val="FFFFFF"/>
              </a:buClr>
              <a:buSzPct val="200000"/>
              <a:buChar char="•"/>
              <a:defRPr cap="none" spc="0" sz="4000">
                <a:solidFill>
                  <a:srgbClr val="FFFFFF"/>
                </a:solidFill>
              </a:defRPr>
            </a:pPr>
            <a:r>
              <a:t>Open-Source Contributor</a:t>
            </a:r>
          </a:p>
          <a:p>
            <a:pPr marL="647700" indent="-647700" defTabSz="584200">
              <a:spcBef>
                <a:spcPts val="3300"/>
              </a:spcBef>
              <a:buClr>
                <a:srgbClr val="FFFFFF"/>
              </a:buClr>
              <a:buSzPct val="200000"/>
              <a:buChar char="•"/>
              <a:defRPr cap="none" spc="0" sz="4000">
                <a:solidFill>
                  <a:srgbClr val="FFFFFF"/>
                </a:solidFill>
              </a:defRPr>
            </a:pPr>
            <a:r>
              <a:t>Packages in pub.dev</a:t>
            </a:r>
          </a:p>
          <a:p>
            <a:pPr marL="647700" indent="-647700" defTabSz="584200">
              <a:spcBef>
                <a:spcPts val="3300"/>
              </a:spcBef>
              <a:buClr>
                <a:srgbClr val="FFFFFF"/>
              </a:buClr>
              <a:buSzPct val="200000"/>
              <a:buChar char="•"/>
              <a:defRPr cap="none" spc="0" sz="4000">
                <a:solidFill>
                  <a:srgbClr val="FFFFFF"/>
                </a:solidFill>
              </a:defRPr>
            </a:pPr>
            <a:r>
              <a:t>Musician</a:t>
            </a:r>
          </a:p>
        </p:txBody>
      </p:sp>
      <p:sp>
        <p:nvSpPr>
          <p:cNvPr id="171" name="About me"/>
          <p:cNvSpPr txBox="1"/>
          <p:nvPr>
            <p:ph type="title"/>
          </p:nvPr>
        </p:nvSpPr>
        <p:spPr>
          <a:xfrm>
            <a:off x="1295400" y="1625600"/>
            <a:ext cx="11442700" cy="2466975"/>
          </a:xfrm>
          <a:prstGeom prst="rect">
            <a:avLst/>
          </a:prstGeom>
        </p:spPr>
        <p:txBody>
          <a:bodyPr anchor="t"/>
          <a:lstStyle>
            <a:lvl1pPr>
              <a:defRPr>
                <a:solidFill>
                  <a:srgbClr val="FFFFFF"/>
                </a:solidFill>
              </a:defRPr>
            </a:lvl1pPr>
          </a:lstStyle>
          <a:p>
            <a:pPr/>
            <a:r>
              <a:t>About me</a:t>
            </a:r>
          </a:p>
        </p:txBody>
      </p:sp>
      <p:pic>
        <p:nvPicPr>
          <p:cNvPr id="172" name="IMG_1371.jpg" descr="IMG_1371.jpg"/>
          <p:cNvPicPr>
            <a:picLocks noChangeAspect="1"/>
          </p:cNvPicPr>
          <p:nvPr/>
        </p:nvPicPr>
        <p:blipFill>
          <a:blip r:embed="rId3">
            <a:extLst/>
          </a:blip>
          <a:srcRect l="0" t="604" r="0" b="0"/>
          <a:stretch>
            <a:fillRect/>
          </a:stretch>
        </p:blipFill>
        <p:spPr>
          <a:xfrm>
            <a:off x="14063216" y="-4489206"/>
            <a:ext cx="14526212" cy="19251250"/>
          </a:xfrm>
          <a:prstGeom prst="rect">
            <a:avLst/>
          </a:prstGeom>
          <a:ln w="12700">
            <a:miter lim="400000"/>
          </a:ln>
        </p:spPr>
      </p:pic>
      <p:sp>
        <p:nvSpPr>
          <p:cNvPr id="173" name="$Who is immadisairaj &gt; immadisairaj.dev"/>
          <p:cNvSpPr txBox="1"/>
          <p:nvPr/>
        </p:nvSpPr>
        <p:spPr>
          <a:xfrm>
            <a:off x="1295400" y="4092575"/>
            <a:ext cx="11442701" cy="6783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66674">
              <a:lnSpc>
                <a:spcPct val="100000"/>
              </a:lnSpc>
              <a:spcBef>
                <a:spcPts val="0"/>
              </a:spcBef>
              <a:tabLst/>
              <a:defRPr cap="all" spc="-101" sz="3395">
                <a:solidFill>
                  <a:srgbClr val="FFFFFF"/>
                </a:solidFill>
                <a:latin typeface="Graphik Semibold"/>
                <a:ea typeface="Graphik Semibold"/>
                <a:cs typeface="Graphik Semibold"/>
                <a:sym typeface="Graphik Semibold"/>
              </a:defRPr>
            </a:lvl1pPr>
          </a:lstStyle>
          <a:p>
            <a:pPr/>
            <a:r>
              <a:t>$Who is immadisairaj &gt; immadisairaj.dev</a:t>
            </a:r>
          </a:p>
        </p:txBody>
      </p:sp>
      <p:grpSp>
        <p:nvGrpSpPr>
          <p:cNvPr id="178" name="Group"/>
          <p:cNvGrpSpPr/>
          <p:nvPr/>
        </p:nvGrpSpPr>
        <p:grpSpPr>
          <a:xfrm>
            <a:off x="801324" y="12631229"/>
            <a:ext cx="3865204" cy="791344"/>
            <a:chOff x="0" y="0"/>
            <a:chExt cx="3865202" cy="791343"/>
          </a:xfrm>
        </p:grpSpPr>
        <p:sp>
          <p:nvSpPr>
            <p:cNvPr id="174" name="Rectangle"/>
            <p:cNvSpPr/>
            <p:nvPr/>
          </p:nvSpPr>
          <p:spPr>
            <a:xfrm>
              <a:off x="381153" y="4311"/>
              <a:ext cx="3095072" cy="787033"/>
            </a:xfrm>
            <a:prstGeom prst="rect">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75" name="Circle"/>
            <p:cNvSpPr/>
            <p:nvPr/>
          </p:nvSpPr>
          <p:spPr>
            <a:xfrm>
              <a:off x="3083407" y="6929"/>
              <a:ext cx="781796" cy="781797"/>
            </a:xfrm>
            <a:prstGeom prst="ellipse">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76" name="immadisairaj"/>
            <p:cNvSpPr txBox="1"/>
            <p:nvPr/>
          </p:nvSpPr>
          <p:spPr>
            <a:xfrm>
              <a:off x="870728" y="0"/>
              <a:ext cx="2710626" cy="69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lnSpc>
                  <a:spcPct val="100000"/>
                </a:lnSpc>
                <a:spcBef>
                  <a:spcPts val="3200"/>
                </a:spcBef>
                <a:tabLst/>
                <a:defRPr spc="-104" sz="3500">
                  <a:latin typeface="Graphik Semibold"/>
                  <a:ea typeface="Graphik Semibold"/>
                  <a:cs typeface="Graphik Semibold"/>
                  <a:sym typeface="Graphik Semibold"/>
                </a:defRPr>
              </a:lvl1pPr>
            </a:lstStyle>
            <a:p>
              <a:pPr/>
              <a:r>
                <a:t>immadisairaj</a:t>
              </a:r>
            </a:p>
          </p:txBody>
        </p:sp>
        <p:pic>
          <p:nvPicPr>
            <p:cNvPr id="177" name="twitter_logo.png" descr="twitter_logo.png"/>
            <p:cNvPicPr>
              <a:picLocks noChangeAspect="1"/>
            </p:cNvPicPr>
            <p:nvPr/>
          </p:nvPicPr>
          <p:blipFill>
            <a:blip r:embed="rId4">
              <a:extLst/>
            </a:blip>
            <a:stretch>
              <a:fillRect/>
            </a:stretch>
          </p:blipFill>
          <p:spPr>
            <a:xfrm>
              <a:off x="0" y="4311"/>
              <a:ext cx="787032" cy="787033"/>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06" name="Limitations in html"/>
          <p:cNvSpPr txBox="1"/>
          <p:nvPr/>
        </p:nvSpPr>
        <p:spPr>
          <a:xfrm>
            <a:off x="5564504" y="1141355"/>
            <a:ext cx="1325499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Limitations in html</a:t>
            </a:r>
          </a:p>
        </p:txBody>
      </p:sp>
      <p:pic>
        <p:nvPicPr>
          <p:cNvPr id="307" name="flutter-html-limitations.png" descr="flutter-html-limitations.png"/>
          <p:cNvPicPr>
            <a:picLocks noChangeAspect="1"/>
          </p:cNvPicPr>
          <p:nvPr/>
        </p:nvPicPr>
        <p:blipFill>
          <a:blip r:embed="rId4">
            <a:extLst/>
          </a:blip>
          <a:stretch>
            <a:fillRect/>
          </a:stretch>
        </p:blipFill>
        <p:spPr>
          <a:xfrm>
            <a:off x="2178138" y="4915642"/>
            <a:ext cx="20027724" cy="5583833"/>
          </a:xfrm>
          <a:prstGeom prst="rect">
            <a:avLst/>
          </a:prstGeom>
          <a:ln w="12700">
            <a:miter lim="400000"/>
          </a:ln>
        </p:spPr>
      </p:pic>
      <p:sp>
        <p:nvSpPr>
          <p:cNvPr id="308" name="Source : Flutter Docs"/>
          <p:cNvSpPr txBox="1"/>
          <p:nvPr/>
        </p:nvSpPr>
        <p:spPr>
          <a:xfrm>
            <a:off x="17961564" y="10582356"/>
            <a:ext cx="4300424"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5" invalidUrl="" action="" tgtFrame="" tooltip="" history="1" highlightClick="0" endSnd="0"/>
              </a:rPr>
              <a:t>Flutter Docs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12" name="IMAGES ON WEB"/>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IMAGES ON WEB</a:t>
            </a:r>
          </a:p>
        </p:txBody>
      </p:sp>
      <p:sp>
        <p:nvSpPr>
          <p:cNvPr id="313" name="&lt;img&gt;, &lt;picture&gt; - HTML elements…"/>
          <p:cNvSpPr txBox="1"/>
          <p:nvPr>
            <p:ph type="body" idx="4294967295"/>
          </p:nvPr>
        </p:nvSpPr>
        <p:spPr>
          <a:xfrm>
            <a:off x="1295400" y="50800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&lt;img&gt;, &lt;picture&gt; - HTML elements</a:t>
            </a:r>
          </a:p>
          <a:p>
            <a:pPr lvl="1" marL="1295400" indent="-647700" defTabSz="584200">
              <a:spcBef>
                <a:spcPts val="3300"/>
              </a:spcBef>
              <a:buClr>
                <a:srgbClr val="FFFFFF"/>
              </a:buClr>
              <a:buSzPct val="200000"/>
              <a:buChar char="•"/>
              <a:defRPr cap="none" spc="0" sz="4000">
                <a:solidFill>
                  <a:srgbClr val="FFFFFF"/>
                </a:solidFill>
              </a:defRPr>
            </a:pPr>
            <a:r>
              <a:t>Browser caching, image optimization and memory management</a:t>
            </a:r>
          </a:p>
          <a:p>
            <a:pPr marL="647700" indent="-647700" defTabSz="584200">
              <a:spcBef>
                <a:spcPts val="3300"/>
              </a:spcBef>
              <a:buClr>
                <a:srgbClr val="FFFFFF"/>
              </a:buClr>
              <a:buSzPct val="200000"/>
              <a:buChar char="•"/>
              <a:defRPr cap="none" spc="0" sz="4000">
                <a:solidFill>
                  <a:srgbClr val="FFFFFF"/>
                </a:solidFill>
              </a:defRPr>
            </a:pPr>
            <a:r>
              <a:t>drawImage on &lt;canvas&gt; - Canvas element</a:t>
            </a:r>
          </a:p>
          <a:p>
            <a:pPr lvl="1" marL="1295400" indent="-647700" defTabSz="584200">
              <a:spcBef>
                <a:spcPts val="3300"/>
              </a:spcBef>
              <a:buClr>
                <a:srgbClr val="FFFFFF"/>
              </a:buClr>
              <a:buSzPct val="200000"/>
              <a:buChar char="•"/>
              <a:defRPr cap="none" spc="0" sz="4000">
                <a:solidFill>
                  <a:srgbClr val="FFFFFF"/>
                </a:solidFill>
              </a:defRPr>
            </a:pPr>
            <a:r>
              <a:t>Image sizing, read pixels for further processing</a:t>
            </a:r>
          </a:p>
          <a:p>
            <a:pPr marL="647700" indent="-647700" defTabSz="584200">
              <a:spcBef>
                <a:spcPts val="3300"/>
              </a:spcBef>
              <a:buClr>
                <a:srgbClr val="FFFFFF"/>
              </a:buClr>
              <a:buSzPct val="200000"/>
              <a:buChar char="•"/>
              <a:defRPr cap="none" spc="0" sz="4000">
                <a:solidFill>
                  <a:srgbClr val="FFFFFF"/>
                </a:solidFill>
              </a:defRPr>
            </a:pPr>
            <a:r>
              <a:t>Custom codec that renders to WebGL canvas</a:t>
            </a:r>
          </a:p>
          <a:p>
            <a:pPr lvl="1" marL="1295400" indent="-647700" defTabSz="584200">
              <a:spcBef>
                <a:spcPts val="3300"/>
              </a:spcBef>
              <a:buClr>
                <a:srgbClr val="FFFFFF"/>
              </a:buClr>
              <a:buSzPct val="200000"/>
              <a:buChar char="•"/>
              <a:defRPr cap="none" spc="0" sz="4000">
                <a:solidFill>
                  <a:srgbClr val="FFFFFF"/>
                </a:solidFill>
              </a:defRPr>
            </a:pPr>
            <a:r>
              <a:t>Apply custom algorithm to pixels, use GLSL (shaders)</a:t>
            </a:r>
          </a:p>
        </p:txBody>
      </p:sp>
      <p:sp>
        <p:nvSpPr>
          <p:cNvPr id="314"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315" name="Different methods for displaying image"/>
          <p:cNvSpPr txBox="1"/>
          <p:nvPr/>
        </p:nvSpPr>
        <p:spPr>
          <a:xfrm>
            <a:off x="1295400" y="33529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Different methods for displaying image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19" name="CORS"/>
          <p:cNvSpPr txBox="1"/>
          <p:nvPr>
            <p:ph type="title" idx="4294967295"/>
          </p:nvPr>
        </p:nvSpPr>
        <p:spPr>
          <a:xfrm>
            <a:off x="1295400" y="1620697"/>
            <a:ext cx="21869400" cy="1778386"/>
          </a:xfrm>
          <a:prstGeom prst="rect">
            <a:avLst/>
          </a:prstGeom>
        </p:spPr>
        <p:txBody>
          <a:bodyPr anchor="t"/>
          <a:lstStyle>
            <a:lvl1pPr algn="ctr" defTabSz="584200">
              <a:defRPr cap="none" spc="-400" sz="10000">
                <a:solidFill>
                  <a:srgbClr val="FFFFFF"/>
                </a:solidFill>
              </a:defRPr>
            </a:lvl1pPr>
          </a:lstStyle>
          <a:p>
            <a:pPr/>
            <a:r>
              <a:t>CORS</a:t>
            </a:r>
          </a:p>
        </p:txBody>
      </p:sp>
      <p:sp>
        <p:nvSpPr>
          <p:cNvPr id="320" name="Cross-Origin Resource Sharing"/>
          <p:cNvSpPr txBox="1"/>
          <p:nvPr/>
        </p:nvSpPr>
        <p:spPr>
          <a:xfrm>
            <a:off x="1295400" y="35434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Cross-Origin Resource Sharing</a:t>
            </a:r>
          </a:p>
        </p:txBody>
      </p:sp>
      <p:sp>
        <p:nvSpPr>
          <p:cNvPr id="321" name="html"/>
          <p:cNvSpPr txBox="1"/>
          <p:nvPr/>
        </p:nvSpPr>
        <p:spPr>
          <a:xfrm>
            <a:off x="4418271" y="6388213"/>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322" name="canvaskit"/>
          <p:cNvSpPr txBox="1"/>
          <p:nvPr/>
        </p:nvSpPr>
        <p:spPr>
          <a:xfrm>
            <a:off x="14418557" y="6388213"/>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23" name="Arbitrary sources"/>
          <p:cNvSpPr txBox="1"/>
          <p:nvPr/>
        </p:nvSpPr>
        <p:spPr>
          <a:xfrm>
            <a:off x="3469740" y="10316916"/>
            <a:ext cx="4650423"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Arbitrary sources</a:t>
            </a:r>
          </a:p>
        </p:txBody>
      </p:sp>
      <p:sp>
        <p:nvSpPr>
          <p:cNvPr id="324" name="COrs Policy"/>
          <p:cNvSpPr txBox="1"/>
          <p:nvPr/>
        </p:nvSpPr>
        <p:spPr>
          <a:xfrm>
            <a:off x="15740499" y="10316916"/>
            <a:ext cx="2982215"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COrs Policy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28" name="CORS"/>
          <p:cNvSpPr txBox="1"/>
          <p:nvPr>
            <p:ph type="title" idx="4294967295"/>
          </p:nvPr>
        </p:nvSpPr>
        <p:spPr>
          <a:xfrm>
            <a:off x="1295400" y="1663960"/>
            <a:ext cx="21869400" cy="1778386"/>
          </a:xfrm>
          <a:prstGeom prst="rect">
            <a:avLst/>
          </a:prstGeom>
        </p:spPr>
        <p:txBody>
          <a:bodyPr anchor="t"/>
          <a:lstStyle>
            <a:lvl1pPr algn="ctr" defTabSz="584200">
              <a:defRPr cap="none" spc="-400" sz="10000">
                <a:solidFill>
                  <a:srgbClr val="FFFFFF"/>
                </a:solidFill>
              </a:defRPr>
            </a:lvl1pPr>
          </a:lstStyle>
          <a:p>
            <a:pPr/>
            <a:r>
              <a:t>CORS</a:t>
            </a:r>
          </a:p>
        </p:txBody>
      </p:sp>
      <p:sp>
        <p:nvSpPr>
          <p:cNvPr id="329" name="Cross-Origin Resource Sharing"/>
          <p:cNvSpPr txBox="1"/>
          <p:nvPr/>
        </p:nvSpPr>
        <p:spPr>
          <a:xfrm>
            <a:off x="1295400" y="3586717"/>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Cross-Origin Resource Sharing</a:t>
            </a:r>
          </a:p>
        </p:txBody>
      </p:sp>
      <p:sp>
        <p:nvSpPr>
          <p:cNvPr id="330" name="html"/>
          <p:cNvSpPr txBox="1"/>
          <p:nvPr/>
        </p:nvSpPr>
        <p:spPr>
          <a:xfrm>
            <a:off x="4378807" y="4818538"/>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331" name="canvaskit"/>
          <p:cNvSpPr txBox="1"/>
          <p:nvPr/>
        </p:nvSpPr>
        <p:spPr>
          <a:xfrm>
            <a:off x="14379092" y="4818538"/>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32" name="Arbitrary sources"/>
          <p:cNvSpPr txBox="1"/>
          <p:nvPr/>
        </p:nvSpPr>
        <p:spPr>
          <a:xfrm>
            <a:off x="3430275" y="7499769"/>
            <a:ext cx="4650424"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Arbitrary sources</a:t>
            </a:r>
          </a:p>
        </p:txBody>
      </p:sp>
      <p:sp>
        <p:nvSpPr>
          <p:cNvPr id="333" name="COrs Policy"/>
          <p:cNvSpPr txBox="1"/>
          <p:nvPr/>
        </p:nvSpPr>
        <p:spPr>
          <a:xfrm>
            <a:off x="15701035" y="7499769"/>
            <a:ext cx="2982215"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COrs Policy</a:t>
            </a:r>
          </a:p>
        </p:txBody>
      </p:sp>
      <p:pic>
        <p:nvPicPr>
          <p:cNvPr id="334" name="code.png" descr="code.png"/>
          <p:cNvPicPr>
            <a:picLocks noChangeAspect="1"/>
          </p:cNvPicPr>
          <p:nvPr/>
        </p:nvPicPr>
        <p:blipFill>
          <a:blip r:embed="rId4">
            <a:extLst/>
          </a:blip>
          <a:stretch>
            <a:fillRect/>
          </a:stretch>
        </p:blipFill>
        <p:spPr>
          <a:xfrm>
            <a:off x="3365944" y="7134304"/>
            <a:ext cx="17652112" cy="74575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338" name="code.png" descr="code.png"/>
          <p:cNvPicPr>
            <a:picLocks noChangeAspect="1"/>
          </p:cNvPicPr>
          <p:nvPr/>
        </p:nvPicPr>
        <p:blipFill>
          <a:blip r:embed="rId4">
            <a:extLst/>
          </a:blip>
          <a:stretch>
            <a:fillRect/>
          </a:stretch>
        </p:blipFill>
        <p:spPr>
          <a:xfrm>
            <a:off x="3365944" y="2427554"/>
            <a:ext cx="17652112" cy="7457522"/>
          </a:xfrm>
          <a:prstGeom prst="rect">
            <a:avLst/>
          </a:prstGeom>
          <a:ln w="12700">
            <a:miter lim="400000"/>
          </a:ln>
        </p:spPr>
      </p:pic>
      <p:sp>
        <p:nvSpPr>
          <p:cNvPr id="339" name="CORS"/>
          <p:cNvSpPr txBox="1"/>
          <p:nvPr>
            <p:ph type="title" idx="4294967295"/>
          </p:nvPr>
        </p:nvSpPr>
        <p:spPr>
          <a:xfrm>
            <a:off x="1295400" y="1663960"/>
            <a:ext cx="21869400" cy="1778386"/>
          </a:xfrm>
          <a:prstGeom prst="rect">
            <a:avLst/>
          </a:prstGeom>
        </p:spPr>
        <p:txBody>
          <a:bodyPr anchor="t"/>
          <a:lstStyle>
            <a:lvl1pPr algn="ctr" defTabSz="584200">
              <a:defRPr cap="none" spc="-400" sz="10000">
                <a:solidFill>
                  <a:srgbClr val="FFFFFF"/>
                </a:solidFill>
              </a:defRPr>
            </a:lvl1pPr>
          </a:lstStyle>
          <a:p>
            <a:pPr/>
            <a:r>
              <a:t>CORS</a:t>
            </a:r>
          </a:p>
        </p:txBody>
      </p:sp>
      <p:sp>
        <p:nvSpPr>
          <p:cNvPr id="340" name="Cross-Origin Resource Sharing"/>
          <p:cNvSpPr txBox="1"/>
          <p:nvPr/>
        </p:nvSpPr>
        <p:spPr>
          <a:xfrm>
            <a:off x="1295400" y="3586717"/>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Cross-Origin Resource Sharing</a:t>
            </a:r>
          </a:p>
        </p:txBody>
      </p:sp>
      <p:pic>
        <p:nvPicPr>
          <p:cNvPr id="341" name="canvaskit-render.png" descr="canvaskit-render.png"/>
          <p:cNvPicPr>
            <a:picLocks noChangeAspect="1"/>
          </p:cNvPicPr>
          <p:nvPr/>
        </p:nvPicPr>
        <p:blipFill>
          <a:blip r:embed="rId5">
            <a:extLst/>
          </a:blip>
          <a:stretch>
            <a:fillRect/>
          </a:stretch>
        </p:blipFill>
        <p:spPr>
          <a:xfrm>
            <a:off x="13451816" y="10380960"/>
            <a:ext cx="8917025" cy="1638600"/>
          </a:xfrm>
          <a:prstGeom prst="rect">
            <a:avLst/>
          </a:prstGeom>
          <a:ln w="12700">
            <a:miter lim="400000"/>
          </a:ln>
        </p:spPr>
      </p:pic>
      <p:pic>
        <p:nvPicPr>
          <p:cNvPr id="342" name="html-render.png" descr="html-render.png"/>
          <p:cNvPicPr>
            <a:picLocks noChangeAspect="1"/>
          </p:cNvPicPr>
          <p:nvPr/>
        </p:nvPicPr>
        <p:blipFill>
          <a:blip r:embed="rId6">
            <a:extLst/>
          </a:blip>
          <a:srcRect l="0" t="6122" r="0" b="6122"/>
          <a:stretch>
            <a:fillRect/>
          </a:stretch>
        </p:blipFill>
        <p:spPr>
          <a:xfrm>
            <a:off x="2015160" y="10380960"/>
            <a:ext cx="8917025" cy="1638600"/>
          </a:xfrm>
          <a:prstGeom prst="rect">
            <a:avLst/>
          </a:prstGeom>
          <a:ln w="12700">
            <a:miter lim="400000"/>
          </a:ln>
        </p:spPr>
      </p:pic>
      <p:sp>
        <p:nvSpPr>
          <p:cNvPr id="343" name="canvaskit"/>
          <p:cNvSpPr txBox="1"/>
          <p:nvPr/>
        </p:nvSpPr>
        <p:spPr>
          <a:xfrm>
            <a:off x="14379092" y="8037347"/>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44" name="html"/>
          <p:cNvSpPr txBox="1"/>
          <p:nvPr/>
        </p:nvSpPr>
        <p:spPr>
          <a:xfrm>
            <a:off x="4378807" y="8037347"/>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8" name="Solution - CORS"/>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Solution - CORS</a:t>
            </a:r>
          </a:p>
        </p:txBody>
      </p:sp>
      <p:sp>
        <p:nvSpPr>
          <p:cNvPr id="349" name="Image as asset…"/>
          <p:cNvSpPr txBox="1"/>
          <p:nvPr>
            <p:ph type="body" idx="4294967295"/>
          </p:nvPr>
        </p:nvSpPr>
        <p:spPr>
          <a:xfrm>
            <a:off x="1295400" y="50800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Image as asset</a:t>
            </a:r>
          </a:p>
          <a:p>
            <a:pPr lvl="1" marL="1295400" indent="-647700" defTabSz="584200">
              <a:spcBef>
                <a:spcPts val="3300"/>
              </a:spcBef>
              <a:buClr>
                <a:srgbClr val="FFFFFF"/>
              </a:buClr>
              <a:buSzPct val="200000"/>
              <a:buChar char="•"/>
              <a:defRPr cap="none" spc="0" sz="4000">
                <a:solidFill>
                  <a:srgbClr val="FFFFFF"/>
                </a:solidFill>
              </a:defRPr>
            </a:pPr>
            <a:r>
              <a:t>Becomes same origin</a:t>
            </a:r>
          </a:p>
          <a:p>
            <a:pPr marL="647700" indent="-647700" defTabSz="584200">
              <a:spcBef>
                <a:spcPts val="3300"/>
              </a:spcBef>
              <a:buClr>
                <a:srgbClr val="FFFFFF"/>
              </a:buClr>
              <a:buSzPct val="200000"/>
              <a:buChar char="•"/>
              <a:defRPr cap="none" spc="0" sz="4000">
                <a:solidFill>
                  <a:srgbClr val="FFFFFF"/>
                </a:solidFill>
              </a:defRPr>
            </a:pPr>
            <a:r>
              <a:t>Host Image in CORS-enabled CDN</a:t>
            </a:r>
          </a:p>
          <a:p>
            <a:pPr lvl="1" marL="1295400" indent="-647700" defTabSz="584200">
              <a:spcBef>
                <a:spcPts val="3300"/>
              </a:spcBef>
              <a:buClr>
                <a:srgbClr val="FFFFFF"/>
              </a:buClr>
              <a:buSzPct val="200000"/>
              <a:buChar char="•"/>
              <a:defRPr cap="none" spc="0" sz="4000">
                <a:solidFill>
                  <a:srgbClr val="FFFFFF"/>
                </a:solidFill>
              </a:defRPr>
            </a:pPr>
            <a:r>
              <a:t>Content delivery network - configure custom domains</a:t>
            </a:r>
          </a:p>
          <a:p>
            <a:pPr marL="647700" indent="-647700" defTabSz="584200">
              <a:spcBef>
                <a:spcPts val="3300"/>
              </a:spcBef>
              <a:buClr>
                <a:srgbClr val="FFFFFF"/>
              </a:buClr>
              <a:buSzPct val="200000"/>
              <a:buChar char="•"/>
              <a:defRPr cap="none" spc="0" sz="4000">
                <a:solidFill>
                  <a:srgbClr val="FFFFFF"/>
                </a:solidFill>
              </a:defRPr>
            </a:pPr>
            <a:r>
              <a:t>Use CORS Proxy</a:t>
            </a:r>
          </a:p>
          <a:p>
            <a:pPr lvl="1" marL="1295400" indent="-647700" defTabSz="584200">
              <a:spcBef>
                <a:spcPts val="3300"/>
              </a:spcBef>
              <a:buClr>
                <a:srgbClr val="FFFFFF"/>
              </a:buClr>
              <a:buSzPct val="200000"/>
              <a:buChar char="•"/>
              <a:defRPr cap="none" spc="0" sz="4000">
                <a:solidFill>
                  <a:srgbClr val="FFFFFF"/>
                </a:solidFill>
              </a:defRPr>
            </a:pPr>
            <a:r>
              <a:t>If don’t have any control on image server</a:t>
            </a:r>
          </a:p>
        </p:txBody>
      </p:sp>
      <p:sp>
        <p:nvSpPr>
          <p:cNvPr id="350"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351" name="How to solve CORS issue in CanvasKit renderer"/>
          <p:cNvSpPr txBox="1"/>
          <p:nvPr/>
        </p:nvSpPr>
        <p:spPr>
          <a:xfrm>
            <a:off x="1295400" y="33529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How to solve CORS issue in CanvasKit renderer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3" name="From flutter docs"/>
          <p:cNvSpPr txBox="1"/>
          <p:nvPr/>
        </p:nvSpPr>
        <p:spPr>
          <a:xfrm>
            <a:off x="5685789" y="1505179"/>
            <a:ext cx="1301242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From flutter docs</a:t>
            </a:r>
          </a:p>
        </p:txBody>
      </p:sp>
      <p:pic>
        <p:nvPicPr>
          <p:cNvPr id="354" name="flutter docs.png" descr="flutter docs.png"/>
          <p:cNvPicPr>
            <a:picLocks noChangeAspect="1"/>
          </p:cNvPicPr>
          <p:nvPr/>
        </p:nvPicPr>
        <p:blipFill>
          <a:blip r:embed="rId3">
            <a:extLst/>
          </a:blip>
          <a:stretch>
            <a:fillRect/>
          </a:stretch>
        </p:blipFill>
        <p:spPr>
          <a:xfrm>
            <a:off x="2318866" y="5495266"/>
            <a:ext cx="19746268" cy="2725468"/>
          </a:xfrm>
          <a:prstGeom prst="rect">
            <a:avLst/>
          </a:prstGeom>
          <a:ln w="12700">
            <a:miter lim="400000"/>
          </a:ln>
        </p:spPr>
      </p:pic>
      <p:sp>
        <p:nvSpPr>
          <p:cNvPr id="355" name="TL;DR? Use html renderer when too many images"/>
          <p:cNvSpPr txBox="1"/>
          <p:nvPr/>
        </p:nvSpPr>
        <p:spPr>
          <a:xfrm>
            <a:off x="6142736" y="10432820"/>
            <a:ext cx="12098529"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3300"/>
              </a:spcBef>
              <a:tabLst/>
              <a:defRPr spc="0" sz="4000">
                <a:solidFill>
                  <a:srgbClr val="FFFFFF"/>
                </a:solidFill>
                <a:latin typeface="Graphik Semibold"/>
                <a:ea typeface="Graphik Semibold"/>
                <a:cs typeface="Graphik Semibold"/>
                <a:sym typeface="Graphik Semibold"/>
              </a:defRPr>
            </a:lvl1pPr>
          </a:lstStyle>
          <a:p>
            <a:pPr/>
            <a:r>
              <a:t>TL;DR? Use html renderer when too many images</a:t>
            </a:r>
          </a:p>
        </p:txBody>
      </p:sp>
      <p:sp>
        <p:nvSpPr>
          <p:cNvPr id="356" name="Source : Flutter Docs"/>
          <p:cNvSpPr txBox="1"/>
          <p:nvPr/>
        </p:nvSpPr>
        <p:spPr>
          <a:xfrm>
            <a:off x="17870465" y="8274531"/>
            <a:ext cx="4300424"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4" invalidUrl="" action="" tgtFrame="" tooltip="" history="1" highlightClick="0" endSnd="0"/>
              </a:rPr>
              <a:t>Flutter Docs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8" name="What to choose?"/>
          <p:cNvSpPr txBox="1"/>
          <p:nvPr/>
        </p:nvSpPr>
        <p:spPr>
          <a:xfrm>
            <a:off x="6248400" y="806758"/>
            <a:ext cx="118872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What to choose?</a:t>
            </a:r>
          </a:p>
        </p:txBody>
      </p:sp>
      <p:sp>
        <p:nvSpPr>
          <p:cNvPr id="359" name="html"/>
          <p:cNvSpPr txBox="1"/>
          <p:nvPr/>
        </p:nvSpPr>
        <p:spPr>
          <a:xfrm>
            <a:off x="3073063" y="4054024"/>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360" name="Faster Loading…"/>
          <p:cNvSpPr txBox="1"/>
          <p:nvPr>
            <p:ph type="body" sz="half" idx="4294967295"/>
          </p:nvPr>
        </p:nvSpPr>
        <p:spPr>
          <a:xfrm>
            <a:off x="10992277" y="2772174"/>
            <a:ext cx="16150486" cy="4341701"/>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Faster Loading</a:t>
            </a:r>
          </a:p>
          <a:p>
            <a:pPr marL="647700" indent="-647700" defTabSz="584200">
              <a:spcBef>
                <a:spcPts val="3300"/>
              </a:spcBef>
              <a:buClr>
                <a:srgbClr val="FFFFFF"/>
              </a:buClr>
              <a:buSzPct val="200000"/>
              <a:buChar char="•"/>
              <a:defRPr cap="none" spc="0" sz="4000">
                <a:solidFill>
                  <a:srgbClr val="FFFFFF"/>
                </a:solidFill>
              </a:defRPr>
            </a:pPr>
            <a:r>
              <a:t>Lots of Images</a:t>
            </a:r>
          </a:p>
          <a:p>
            <a:pPr marL="647700" indent="-647700" defTabSz="584200">
              <a:spcBef>
                <a:spcPts val="3300"/>
              </a:spcBef>
              <a:buClr>
                <a:srgbClr val="FFFFFF"/>
              </a:buClr>
              <a:buSzPct val="200000"/>
              <a:buChar char="•"/>
              <a:defRPr cap="none" spc="0" sz="4000">
                <a:solidFill>
                  <a:srgbClr val="FFFFFF"/>
                </a:solidFill>
              </a:defRPr>
            </a:pPr>
            <a:r>
              <a:t>Lots of Fonts or Emojis</a:t>
            </a:r>
          </a:p>
          <a:p>
            <a:pPr marL="647700" indent="-647700" defTabSz="584200">
              <a:spcBef>
                <a:spcPts val="3300"/>
              </a:spcBef>
              <a:buClr>
                <a:srgbClr val="FFFFFF"/>
              </a:buClr>
              <a:buSzPct val="200000"/>
              <a:buChar char="•"/>
              <a:defRPr cap="none" spc="0" sz="4000">
                <a:solidFill>
                  <a:srgbClr val="FFFFFF"/>
                </a:solidFill>
              </a:defRPr>
            </a:pPr>
            <a:r>
              <a:t>Less Size</a:t>
            </a:r>
          </a:p>
        </p:txBody>
      </p:sp>
      <p:sp>
        <p:nvSpPr>
          <p:cNvPr id="361" name="canvaskit"/>
          <p:cNvSpPr txBox="1"/>
          <p:nvPr/>
        </p:nvSpPr>
        <p:spPr>
          <a:xfrm>
            <a:off x="1636693" y="9400372"/>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62" name="Performance…"/>
          <p:cNvSpPr txBox="1"/>
          <p:nvPr/>
        </p:nvSpPr>
        <p:spPr>
          <a:xfrm>
            <a:off x="10992277" y="8118522"/>
            <a:ext cx="16150486" cy="434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Performance</a:t>
            </a:r>
          </a:p>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Pixel perfect rendering</a:t>
            </a:r>
          </a:p>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No size constraint</a:t>
            </a:r>
          </a:p>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Proper images/svg support + their manipulation</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59"/>
                                        </p:tgtEl>
                                        <p:attrNameLst>
                                          <p:attrName>style.visibility</p:attrName>
                                        </p:attrNameLst>
                                      </p:cBhvr>
                                      <p:to>
                                        <p:strVal val="visible"/>
                                      </p:to>
                                    </p:set>
                                    <p:anim calcmode="lin" valueType="num">
                                      <p:cBhvr>
                                        <p:cTn id="7" dur="1000" fill="hold"/>
                                        <p:tgtEl>
                                          <p:spTgt spid="359"/>
                                        </p:tgtEl>
                                        <p:attrNameLst>
                                          <p:attrName>ppt_x</p:attrName>
                                        </p:attrNameLst>
                                      </p:cBhvr>
                                      <p:tavLst>
                                        <p:tav tm="0">
                                          <p:val>
                                            <p:strVal val="0-#ppt_w/2"/>
                                          </p:val>
                                        </p:tav>
                                        <p:tav tm="100000">
                                          <p:val>
                                            <p:strVal val="#ppt_x"/>
                                          </p:val>
                                        </p:tav>
                                      </p:tavLst>
                                    </p:anim>
                                    <p:anim calcmode="lin" valueType="num">
                                      <p:cBhvr>
                                        <p:cTn id="8" dur="1000" fill="hold"/>
                                        <p:tgtEl>
                                          <p:spTgt spid="3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360"/>
                                        </p:tgtEl>
                                        <p:attrNameLst>
                                          <p:attrName>style.visibility</p:attrName>
                                        </p:attrNameLst>
                                      </p:cBhvr>
                                      <p:to>
                                        <p:strVal val="visible"/>
                                      </p:to>
                                    </p:set>
                                    <p:anim calcmode="lin" valueType="num">
                                      <p:cBhvr>
                                        <p:cTn id="13" dur="1000" fill="hold"/>
                                        <p:tgtEl>
                                          <p:spTgt spid="360"/>
                                        </p:tgtEl>
                                        <p:attrNameLst>
                                          <p:attrName>ppt_x</p:attrName>
                                        </p:attrNameLst>
                                      </p:cBhvr>
                                      <p:tavLst>
                                        <p:tav tm="0">
                                          <p:val>
                                            <p:strVal val="1+#ppt_w/2"/>
                                          </p:val>
                                        </p:tav>
                                        <p:tav tm="100000">
                                          <p:val>
                                            <p:strVal val="#ppt_x"/>
                                          </p:val>
                                        </p:tav>
                                      </p:tavLst>
                                    </p:anim>
                                    <p:anim calcmode="lin" valueType="num">
                                      <p:cBhvr>
                                        <p:cTn id="14" dur="1000" fill="hold"/>
                                        <p:tgtEl>
                                          <p:spTgt spid="36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361"/>
                                        </p:tgtEl>
                                        <p:attrNameLst>
                                          <p:attrName>style.visibility</p:attrName>
                                        </p:attrNameLst>
                                      </p:cBhvr>
                                      <p:to>
                                        <p:strVal val="visible"/>
                                      </p:to>
                                    </p:set>
                                    <p:anim calcmode="lin" valueType="num">
                                      <p:cBhvr>
                                        <p:cTn id="19" dur="1000" fill="hold"/>
                                        <p:tgtEl>
                                          <p:spTgt spid="361"/>
                                        </p:tgtEl>
                                        <p:attrNameLst>
                                          <p:attrName>ppt_x</p:attrName>
                                        </p:attrNameLst>
                                      </p:cBhvr>
                                      <p:tavLst>
                                        <p:tav tm="0">
                                          <p:val>
                                            <p:strVal val="0-#ppt_w/2"/>
                                          </p:val>
                                        </p:tav>
                                        <p:tav tm="100000">
                                          <p:val>
                                            <p:strVal val="#ppt_x"/>
                                          </p:val>
                                        </p:tav>
                                      </p:tavLst>
                                    </p:anim>
                                    <p:anim calcmode="lin" valueType="num">
                                      <p:cBhvr>
                                        <p:cTn id="20" dur="1000" fill="hold"/>
                                        <p:tgtEl>
                                          <p:spTgt spid="36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el" backwards="0">
                                    <p:tmAbs val="0"/>
                                  </p:iterate>
                                  <p:childTnLst>
                                    <p:set>
                                      <p:cBhvr>
                                        <p:cTn id="24" fill="hold"/>
                                        <p:tgtEl>
                                          <p:spTgt spid="362"/>
                                        </p:tgtEl>
                                        <p:attrNameLst>
                                          <p:attrName>style.visibility</p:attrName>
                                        </p:attrNameLst>
                                      </p:cBhvr>
                                      <p:to>
                                        <p:strVal val="visible"/>
                                      </p:to>
                                    </p:set>
                                    <p:anim calcmode="lin" valueType="num">
                                      <p:cBhvr>
                                        <p:cTn id="25" dur="1000" fill="hold"/>
                                        <p:tgtEl>
                                          <p:spTgt spid="362"/>
                                        </p:tgtEl>
                                        <p:attrNameLst>
                                          <p:attrName>ppt_x</p:attrName>
                                        </p:attrNameLst>
                                      </p:cBhvr>
                                      <p:tavLst>
                                        <p:tav tm="0">
                                          <p:val>
                                            <p:strVal val="1+#ppt_w/2"/>
                                          </p:val>
                                        </p:tav>
                                        <p:tav tm="100000">
                                          <p:val>
                                            <p:strVal val="#ppt_x"/>
                                          </p:val>
                                        </p:tav>
                                      </p:tavLst>
                                    </p:anim>
                                    <p:anim calcmode="lin" valueType="num">
                                      <p:cBhvr>
                                        <p:cTn id="26" dur="1000" fill="hold"/>
                                        <p:tgtEl>
                                          <p:spTgt spid="3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0" grpId="2"/>
      <p:bldP build="whole" bldLvl="1" animBg="1" rev="0" advAuto="0" spid="362" grpId="4"/>
      <p:bldP build="whole" bldLvl="1" animBg="1" rev="0" advAuto="0" spid="361" grpId="3"/>
      <p:bldP build="whole" bldLvl="1" animBg="1" rev="0" advAuto="0" spid="359"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64" name="Additional Content"/>
          <p:cNvSpPr txBox="1"/>
          <p:nvPr/>
        </p:nvSpPr>
        <p:spPr>
          <a:xfrm>
            <a:off x="5194299" y="1444446"/>
            <a:ext cx="139954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Additional Content</a:t>
            </a:r>
          </a:p>
        </p:txBody>
      </p:sp>
      <p:pic>
        <p:nvPicPr>
          <p:cNvPr id="365" name="geeky-ants-comparision.jpeg" descr="geeky-ants-comparision.jpeg"/>
          <p:cNvPicPr>
            <a:picLocks noChangeAspect="1"/>
          </p:cNvPicPr>
          <p:nvPr/>
        </p:nvPicPr>
        <p:blipFill>
          <a:blip r:embed="rId4">
            <a:extLst/>
          </a:blip>
          <a:stretch>
            <a:fillRect/>
          </a:stretch>
        </p:blipFill>
        <p:spPr>
          <a:xfrm>
            <a:off x="5320793" y="3977821"/>
            <a:ext cx="13742414" cy="7849985"/>
          </a:xfrm>
          <a:prstGeom prst="rect">
            <a:avLst/>
          </a:prstGeom>
          <a:ln w="12700">
            <a:miter lim="400000"/>
          </a:ln>
        </p:spPr>
      </p:pic>
      <p:sp>
        <p:nvSpPr>
          <p:cNvPr id="366" name="Source : GeekyAnts Blog"/>
          <p:cNvSpPr txBox="1"/>
          <p:nvPr/>
        </p:nvSpPr>
        <p:spPr>
          <a:xfrm>
            <a:off x="14347995" y="11948832"/>
            <a:ext cx="4805376"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5" invalidUrl="" action="" tgtFrame="" tooltip="" history="1" highlightClick="0" endSnd="0"/>
              </a:rPr>
              <a:t>GeekyAnts Blog</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0" name="Future of flutter web"/>
          <p:cNvSpPr txBox="1"/>
          <p:nvPr>
            <p:ph type="body" sz="half" idx="1"/>
          </p:nvPr>
        </p:nvSpPr>
        <p:spPr>
          <a:prstGeom prst="rect">
            <a:avLst/>
          </a:prstGeom>
        </p:spPr>
        <p:txBody>
          <a:bodyPr/>
          <a:lstStyle>
            <a:lvl1pPr>
              <a:defRPr>
                <a:solidFill>
                  <a:srgbClr val="FFFFFF"/>
                </a:solidFill>
              </a:defRPr>
            </a:lvl1pPr>
          </a:lstStyle>
          <a:p>
            <a:pPr/>
            <a:r>
              <a:t>Future of flutter web</a:t>
            </a:r>
          </a:p>
        </p:txBody>
      </p:sp>
      <p:sp>
        <p:nvSpPr>
          <p:cNvPr id="371" name="Web assembly (Wasm)?"/>
          <p:cNvSpPr txBox="1"/>
          <p:nvPr/>
        </p:nvSpPr>
        <p:spPr>
          <a:xfrm>
            <a:off x="9568402" y="8029278"/>
            <a:ext cx="5323396"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cap="all" spc="-104" sz="3500">
                <a:solidFill>
                  <a:srgbClr val="FFFFFF"/>
                </a:solidFill>
                <a:latin typeface="Graphik Semibold"/>
                <a:ea typeface="Graphik Semibold"/>
                <a:cs typeface="Graphik Semibold"/>
                <a:sym typeface="Graphik Semibold"/>
              </a:defRPr>
            </a:lvl1pPr>
          </a:lstStyle>
          <a:p>
            <a:pPr/>
            <a:r>
              <a:t>Web assembly (Wasm)?</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0" name="Web renderer"/>
          <p:cNvSpPr txBox="1"/>
          <p:nvPr>
            <p:ph type="body" sz="half" idx="1"/>
          </p:nvPr>
        </p:nvSpPr>
        <p:spPr>
          <a:prstGeom prst="rect">
            <a:avLst/>
          </a:prstGeom>
        </p:spPr>
        <p:txBody>
          <a:bodyPr/>
          <a:lstStyle>
            <a:lvl1pPr>
              <a:defRPr>
                <a:solidFill>
                  <a:srgbClr val="FFFFFF"/>
                </a:solidFill>
              </a:defRPr>
            </a:lvl1pPr>
          </a:lstStyle>
          <a:p>
            <a:pPr/>
            <a:r>
              <a:t>Web renderer</a:t>
            </a: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3" name="Thank you"/>
          <p:cNvSpPr txBox="1"/>
          <p:nvPr>
            <p:ph type="body" sz="half" idx="4294967295"/>
          </p:nvPr>
        </p:nvSpPr>
        <p:spPr>
          <a:xfrm>
            <a:off x="1439912" y="4332885"/>
            <a:ext cx="21504176" cy="5497468"/>
          </a:xfrm>
          <a:prstGeom prst="rect">
            <a:avLst/>
          </a:prstGeom>
        </p:spPr>
        <p:txBody>
          <a:bodyPr anchor="b"/>
          <a:lstStyle>
            <a:lvl1pPr defTabSz="584200">
              <a:lnSpc>
                <a:spcPct val="80000"/>
              </a:lnSpc>
              <a:defRPr b="1" spc="-400" sz="10000">
                <a:solidFill>
                  <a:srgbClr val="FFFFFF"/>
                </a:solidFill>
                <a:latin typeface="+mn-lt"/>
                <a:ea typeface="+mn-ea"/>
                <a:cs typeface="+mn-cs"/>
                <a:sym typeface="Graphik"/>
              </a:defRPr>
            </a:lvl1pPr>
          </a:lstStyle>
          <a:p>
            <a:pPr/>
            <a:r>
              <a:t>Thank you</a:t>
            </a:r>
          </a:p>
        </p:txBody>
      </p:sp>
      <p:sp>
        <p:nvSpPr>
          <p:cNvPr id="374" name="Happy Fluttering!"/>
          <p:cNvSpPr txBox="1"/>
          <p:nvPr/>
        </p:nvSpPr>
        <p:spPr>
          <a:xfrm>
            <a:off x="1846293" y="10019052"/>
            <a:ext cx="20691414" cy="567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lvl1pPr>
          </a:lstStyle>
          <a:p>
            <a:pPr/>
            <a:r>
              <a:t>Happy Fluttering!</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4" name="Web renderers"/>
          <p:cNvSpPr txBox="1"/>
          <p:nvPr>
            <p:ph type="body" sz="half" idx="4294967295"/>
          </p:nvPr>
        </p:nvSpPr>
        <p:spPr>
          <a:xfrm>
            <a:off x="1260177" y="372680"/>
            <a:ext cx="21863646" cy="3853768"/>
          </a:xfrm>
          <a:prstGeom prst="rect">
            <a:avLst/>
          </a:prstGeom>
        </p:spPr>
        <p:txBody>
          <a:bodyPr anchor="ctr"/>
          <a:lstStyle>
            <a:lvl1pPr algn="ctr" defTabSz="1160859">
              <a:defRPr b="1" spc="-408" sz="10200">
                <a:solidFill>
                  <a:srgbClr val="FFFFFF"/>
                </a:solidFill>
                <a:latin typeface="+mn-lt"/>
                <a:ea typeface="+mn-ea"/>
                <a:cs typeface="+mn-cs"/>
                <a:sym typeface="Graphik"/>
              </a:defRPr>
            </a:lvl1pPr>
          </a:lstStyle>
          <a:p>
            <a:pPr/>
            <a:r>
              <a:t>Web renderers</a:t>
            </a:r>
          </a:p>
        </p:txBody>
      </p:sp>
      <p:sp>
        <p:nvSpPr>
          <p:cNvPr id="185" name="html"/>
          <p:cNvSpPr txBox="1"/>
          <p:nvPr/>
        </p:nvSpPr>
        <p:spPr>
          <a:xfrm>
            <a:off x="4418271" y="5969000"/>
            <a:ext cx="275336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html</a:t>
            </a:r>
          </a:p>
        </p:txBody>
      </p:sp>
      <p:sp>
        <p:nvSpPr>
          <p:cNvPr id="186" name="canvaskit"/>
          <p:cNvSpPr txBox="1"/>
          <p:nvPr/>
        </p:nvSpPr>
        <p:spPr>
          <a:xfrm>
            <a:off x="14418557" y="5969000"/>
            <a:ext cx="562610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canvaskit</a:t>
            </a:r>
          </a:p>
        </p:txBody>
      </p:sp>
      <p:sp>
        <p:nvSpPr>
          <p:cNvPr id="187" name="--web-renderer"/>
          <p:cNvSpPr txBox="1"/>
          <p:nvPr/>
        </p:nvSpPr>
        <p:spPr>
          <a:xfrm>
            <a:off x="10599991" y="8697333"/>
            <a:ext cx="3184018"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spc="-104" sz="3500">
                <a:solidFill>
                  <a:srgbClr val="FFFFFF"/>
                </a:solidFill>
                <a:latin typeface="Graphik Semibold"/>
                <a:ea typeface="Graphik Semibold"/>
                <a:cs typeface="Graphik Semibold"/>
                <a:sym typeface="Graphik Semibold"/>
              </a:defRPr>
            </a:lvl1pPr>
          </a:lstStyle>
          <a:p>
            <a:pPr/>
            <a:r>
              <a:t>--web-renderer</a:t>
            </a:r>
          </a:p>
        </p:txBody>
      </p:sp>
      <p:pic>
        <p:nvPicPr>
          <p:cNvPr id="188" name="run.png" descr="run.png"/>
          <p:cNvPicPr>
            <a:picLocks noChangeAspect="1"/>
          </p:cNvPicPr>
          <p:nvPr/>
        </p:nvPicPr>
        <p:blipFill>
          <a:blip r:embed="rId4">
            <a:extLst/>
          </a:blip>
          <a:srcRect l="0" t="7987" r="0" b="7987"/>
          <a:stretch>
            <a:fillRect/>
          </a:stretch>
        </p:blipFill>
        <p:spPr>
          <a:xfrm>
            <a:off x="4991893" y="7980786"/>
            <a:ext cx="14400375" cy="63430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85"/>
                                        </p:tgtEl>
                                        <p:attrNameLst>
                                          <p:attrName>style.visibility</p:attrName>
                                        </p:attrNameLst>
                                      </p:cBhvr>
                                      <p:to>
                                        <p:strVal val="visible"/>
                                      </p:to>
                                    </p:set>
                                    <p:anim calcmode="lin" valueType="num">
                                      <p:cBhvr>
                                        <p:cTn id="7" dur="1000" fill="hold"/>
                                        <p:tgtEl>
                                          <p:spTgt spid="185"/>
                                        </p:tgtEl>
                                        <p:attrNameLst>
                                          <p:attrName>ppt_x</p:attrName>
                                        </p:attrNameLst>
                                      </p:cBhvr>
                                      <p:tavLst>
                                        <p:tav tm="0">
                                          <p:val>
                                            <p:strVal val="#ppt_x"/>
                                          </p:val>
                                        </p:tav>
                                        <p:tav tm="100000">
                                          <p:val>
                                            <p:strVal val="#ppt_x"/>
                                          </p:val>
                                        </p:tav>
                                      </p:tavLst>
                                    </p:anim>
                                    <p:anim calcmode="lin" valueType="num">
                                      <p:cBhvr>
                                        <p:cTn id="8" dur="1000" fill="hold"/>
                                        <p:tgtEl>
                                          <p:spTgt spid="18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186"/>
                                        </p:tgtEl>
                                        <p:attrNameLst>
                                          <p:attrName>style.visibility</p:attrName>
                                        </p:attrNameLst>
                                      </p:cBhvr>
                                      <p:to>
                                        <p:strVal val="visible"/>
                                      </p:to>
                                    </p:set>
                                    <p:anim calcmode="lin" valueType="num">
                                      <p:cBhvr>
                                        <p:cTn id="13" dur="1000" fill="hold"/>
                                        <p:tgtEl>
                                          <p:spTgt spid="186"/>
                                        </p:tgtEl>
                                        <p:attrNameLst>
                                          <p:attrName>ppt_x</p:attrName>
                                        </p:attrNameLst>
                                      </p:cBhvr>
                                      <p:tavLst>
                                        <p:tav tm="0">
                                          <p:val>
                                            <p:strVal val="#ppt_x"/>
                                          </p:val>
                                        </p:tav>
                                        <p:tav tm="100000">
                                          <p:val>
                                            <p:strVal val="#ppt_x"/>
                                          </p:val>
                                        </p:tav>
                                      </p:tavLst>
                                    </p:anim>
                                    <p:anim calcmode="lin" valueType="num">
                                      <p:cBhvr>
                                        <p:cTn id="14" dur="1000" fill="hold"/>
                                        <p:tgtEl>
                                          <p:spTgt spid="18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lt" backwards="0">
                                    <p:tmAbs val="100"/>
                                  </p:iterate>
                                  <p:childTnLst>
                                    <p:set>
                                      <p:cBhvr>
                                        <p:cTn id="18" fill="hold"/>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188"/>
                                        </p:tgtEl>
                                        <p:attrNameLst>
                                          <p:attrName>style.visibility</p:attrName>
                                        </p:attrNameLst>
                                      </p:cBhvr>
                                      <p:to>
                                        <p:strVal val="visible"/>
                                      </p:to>
                                    </p:set>
                                    <p:animEffect filter="dissolve" transition="in">
                                      <p:cBhvr>
                                        <p:cTn id="23" dur="6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 grpId="4"/>
      <p:bldP build="whole" bldLvl="1" animBg="1" rev="0" advAuto="0" spid="185" grpId="1"/>
      <p:bldP build="whole" bldLvl="1" animBg="1" rev="0" advAuto="0" spid="187" grpId="3"/>
      <p:bldP build="whole" bldLvl="1" animBg="1" rev="0" advAuto="0" spid="186"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2" name="Runtime Configuration"/>
          <p:cNvSpPr txBox="1"/>
          <p:nvPr/>
        </p:nvSpPr>
        <p:spPr>
          <a:xfrm>
            <a:off x="3953509" y="1474813"/>
            <a:ext cx="1647698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Runtime Configuration</a:t>
            </a:r>
          </a:p>
        </p:txBody>
      </p:sp>
      <p:pic>
        <p:nvPicPr>
          <p:cNvPr id="193" name="runtime-config.png" descr="runtime-config.png"/>
          <p:cNvPicPr>
            <a:picLocks noChangeAspect="1"/>
          </p:cNvPicPr>
          <p:nvPr/>
        </p:nvPicPr>
        <p:blipFill>
          <a:blip r:embed="rId4">
            <a:extLst/>
          </a:blip>
          <a:srcRect l="3932" t="0" r="3932" b="0"/>
          <a:stretch>
            <a:fillRect/>
          </a:stretch>
        </p:blipFill>
        <p:spPr>
          <a:xfrm>
            <a:off x="3388825" y="2727388"/>
            <a:ext cx="17606350" cy="11465598"/>
          </a:xfrm>
          <a:prstGeom prst="rect">
            <a:avLst/>
          </a:prstGeom>
          <a:ln w="12700">
            <a:miter lim="400000"/>
          </a:ln>
        </p:spPr>
      </p:pic>
      <p:sp>
        <p:nvSpPr>
          <p:cNvPr id="194" name="Source : Flutter Docs"/>
          <p:cNvSpPr txBox="1"/>
          <p:nvPr/>
        </p:nvSpPr>
        <p:spPr>
          <a:xfrm>
            <a:off x="14803487" y="12119958"/>
            <a:ext cx="4300424"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5" invalidUrl="" action="" tgtFrame="" tooltip="" history="1" highlightClick="0" endSnd="0"/>
              </a:rPr>
              <a:t>Flutter Docs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8" name="Web renderers"/>
          <p:cNvSpPr txBox="1"/>
          <p:nvPr>
            <p:ph type="body" sz="half" idx="4294967295"/>
          </p:nvPr>
        </p:nvSpPr>
        <p:spPr>
          <a:xfrm>
            <a:off x="1260177" y="372680"/>
            <a:ext cx="21863646" cy="3853768"/>
          </a:xfrm>
          <a:prstGeom prst="rect">
            <a:avLst/>
          </a:prstGeom>
        </p:spPr>
        <p:txBody>
          <a:bodyPr anchor="ctr"/>
          <a:lstStyle>
            <a:lvl1pPr algn="ctr" defTabSz="1160859">
              <a:defRPr b="1" spc="-408" sz="10200">
                <a:solidFill>
                  <a:srgbClr val="FFFFFF"/>
                </a:solidFill>
                <a:latin typeface="+mn-lt"/>
                <a:ea typeface="+mn-ea"/>
                <a:cs typeface="+mn-cs"/>
                <a:sym typeface="Graphik"/>
              </a:defRPr>
            </a:lvl1pPr>
          </a:lstStyle>
          <a:p>
            <a:pPr/>
            <a:r>
              <a:t>Web renderers</a:t>
            </a:r>
          </a:p>
        </p:txBody>
      </p:sp>
      <p:sp>
        <p:nvSpPr>
          <p:cNvPr id="199" name="html"/>
          <p:cNvSpPr txBox="1"/>
          <p:nvPr/>
        </p:nvSpPr>
        <p:spPr>
          <a:xfrm>
            <a:off x="4418271" y="5969000"/>
            <a:ext cx="275336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html</a:t>
            </a:r>
          </a:p>
        </p:txBody>
      </p:sp>
      <p:sp>
        <p:nvSpPr>
          <p:cNvPr id="200" name="canvaskit"/>
          <p:cNvSpPr txBox="1"/>
          <p:nvPr/>
        </p:nvSpPr>
        <p:spPr>
          <a:xfrm>
            <a:off x="14418557" y="5969000"/>
            <a:ext cx="562610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canvaskit</a:t>
            </a:r>
          </a:p>
        </p:txBody>
      </p:sp>
      <p:sp>
        <p:nvSpPr>
          <p:cNvPr id="201" name="--web-renderer"/>
          <p:cNvSpPr txBox="1"/>
          <p:nvPr/>
        </p:nvSpPr>
        <p:spPr>
          <a:xfrm>
            <a:off x="10599991" y="8697333"/>
            <a:ext cx="3184018"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spc="-104" sz="3500">
                <a:solidFill>
                  <a:srgbClr val="FFFFFF"/>
                </a:solidFill>
                <a:latin typeface="Graphik Semibold"/>
                <a:ea typeface="Graphik Semibold"/>
                <a:cs typeface="Graphik Semibold"/>
                <a:sym typeface="Graphik Semibold"/>
              </a:defRPr>
            </a:lvl1pPr>
          </a:lstStyle>
          <a:p>
            <a:pPr/>
            <a:r>
              <a:t>--web-renderer</a:t>
            </a:r>
          </a:p>
        </p:txBody>
      </p:sp>
      <p:pic>
        <p:nvPicPr>
          <p:cNvPr id="202" name="run.png" descr="run.png"/>
          <p:cNvPicPr>
            <a:picLocks noChangeAspect="1"/>
          </p:cNvPicPr>
          <p:nvPr/>
        </p:nvPicPr>
        <p:blipFill>
          <a:blip r:embed="rId4">
            <a:extLst/>
          </a:blip>
          <a:srcRect l="0" t="7987" r="0" b="7987"/>
          <a:stretch>
            <a:fillRect/>
          </a:stretch>
        </p:blipFill>
        <p:spPr>
          <a:xfrm>
            <a:off x="4991893" y="7980786"/>
            <a:ext cx="14400375" cy="63430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6" name="--web-renderer html"/>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--web-renderer html</a:t>
            </a:r>
          </a:p>
        </p:txBody>
      </p:sp>
      <p:sp>
        <p:nvSpPr>
          <p:cNvPr id="207" name="Small bundle size…"/>
          <p:cNvSpPr txBox="1"/>
          <p:nvPr>
            <p:ph type="body" idx="4294967295"/>
          </p:nvPr>
        </p:nvSpPr>
        <p:spPr>
          <a:xfrm>
            <a:off x="1295400" y="52705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Small bundle size</a:t>
            </a:r>
          </a:p>
          <a:p>
            <a:pPr marL="647700" indent="-647700" defTabSz="584200">
              <a:spcBef>
                <a:spcPts val="3300"/>
              </a:spcBef>
              <a:buClr>
                <a:srgbClr val="FFFFFF"/>
              </a:buClr>
              <a:buSzPct val="200000"/>
              <a:buChar char="•"/>
              <a:defRPr cap="none" spc="0" sz="4000">
                <a:solidFill>
                  <a:srgbClr val="FFFFFF"/>
                </a:solidFill>
              </a:defRPr>
            </a:pPr>
            <a:r>
              <a:t>Faster initialisation</a:t>
            </a:r>
          </a:p>
          <a:p>
            <a:pPr marL="647700" indent="-647700" defTabSz="584200">
              <a:spcBef>
                <a:spcPts val="3300"/>
              </a:spcBef>
              <a:buClr>
                <a:srgbClr val="FFFFFF"/>
              </a:buClr>
              <a:buSzPct val="200000"/>
              <a:buChar char="•"/>
              <a:defRPr cap="none" spc="0" sz="4000">
                <a:solidFill>
                  <a:srgbClr val="FFFFFF"/>
                </a:solidFill>
              </a:defRPr>
            </a:pPr>
            <a:r>
              <a:t>Uses native text rendering</a:t>
            </a:r>
          </a:p>
          <a:p>
            <a:pPr marL="647700" indent="-647700" defTabSz="584200">
              <a:spcBef>
                <a:spcPts val="3300"/>
              </a:spcBef>
              <a:buClr>
                <a:srgbClr val="FFFFFF"/>
              </a:buClr>
              <a:buSzPct val="200000"/>
              <a:buChar char="•"/>
              <a:defRPr cap="none" spc="0" sz="4000">
                <a:solidFill>
                  <a:srgbClr val="FFFFFF"/>
                </a:solidFill>
              </a:defRPr>
            </a:pPr>
            <a:r>
              <a:t>Problematic SVG support</a:t>
            </a:r>
          </a:p>
          <a:p>
            <a:pPr marL="647700" indent="-647700" defTabSz="584200">
              <a:spcBef>
                <a:spcPts val="3300"/>
              </a:spcBef>
              <a:buClr>
                <a:srgbClr val="FFFFFF"/>
              </a:buClr>
              <a:buSzPct val="200000"/>
              <a:buChar char="•"/>
              <a:defRPr cap="none" spc="0" sz="4000">
                <a:solidFill>
                  <a:srgbClr val="FFFFFF"/>
                </a:solidFill>
              </a:defRPr>
            </a:pPr>
            <a:r>
              <a:t>Few Limitations</a:t>
            </a:r>
          </a:p>
        </p:txBody>
      </p:sp>
      <p:sp>
        <p:nvSpPr>
          <p:cNvPr id="208"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209" name="HTML Elements, CSS, Canvas Elements &amp; SVG Elements"/>
          <p:cNvSpPr txBox="1"/>
          <p:nvPr/>
        </p:nvSpPr>
        <p:spPr>
          <a:xfrm>
            <a:off x="1295400" y="35434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HTML Elements, CSS, Canvas Elements &amp; SVG Elements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3" name="Web renderers"/>
          <p:cNvSpPr txBox="1"/>
          <p:nvPr>
            <p:ph type="body" sz="half" idx="4294967295"/>
          </p:nvPr>
        </p:nvSpPr>
        <p:spPr>
          <a:xfrm>
            <a:off x="1260177" y="372680"/>
            <a:ext cx="21863646" cy="3853768"/>
          </a:xfrm>
          <a:prstGeom prst="rect">
            <a:avLst/>
          </a:prstGeom>
        </p:spPr>
        <p:txBody>
          <a:bodyPr anchor="ctr"/>
          <a:lstStyle>
            <a:lvl1pPr algn="ctr" defTabSz="1160859">
              <a:defRPr b="1" spc="-408" sz="10200">
                <a:solidFill>
                  <a:srgbClr val="FFFFFF"/>
                </a:solidFill>
                <a:latin typeface="+mn-lt"/>
                <a:ea typeface="+mn-ea"/>
                <a:cs typeface="+mn-cs"/>
                <a:sym typeface="Graphik"/>
              </a:defRPr>
            </a:lvl1pPr>
          </a:lstStyle>
          <a:p>
            <a:pPr/>
            <a:r>
              <a:t>Web renderers</a:t>
            </a:r>
          </a:p>
        </p:txBody>
      </p:sp>
      <p:sp>
        <p:nvSpPr>
          <p:cNvPr id="214" name="html"/>
          <p:cNvSpPr txBox="1"/>
          <p:nvPr/>
        </p:nvSpPr>
        <p:spPr>
          <a:xfrm>
            <a:off x="4418271" y="5969000"/>
            <a:ext cx="275336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html</a:t>
            </a:r>
          </a:p>
        </p:txBody>
      </p:sp>
      <p:sp>
        <p:nvSpPr>
          <p:cNvPr id="215" name="canvaskit"/>
          <p:cNvSpPr txBox="1"/>
          <p:nvPr/>
        </p:nvSpPr>
        <p:spPr>
          <a:xfrm>
            <a:off x="14418557" y="5969000"/>
            <a:ext cx="562610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canvaskit</a:t>
            </a:r>
          </a:p>
        </p:txBody>
      </p:sp>
      <p:sp>
        <p:nvSpPr>
          <p:cNvPr id="216" name="--web-renderer"/>
          <p:cNvSpPr txBox="1"/>
          <p:nvPr/>
        </p:nvSpPr>
        <p:spPr>
          <a:xfrm>
            <a:off x="10599991" y="8697333"/>
            <a:ext cx="3184018"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spc="-104" sz="3500">
                <a:solidFill>
                  <a:srgbClr val="FFFFFF"/>
                </a:solidFill>
                <a:latin typeface="Graphik Semibold"/>
                <a:ea typeface="Graphik Semibold"/>
                <a:cs typeface="Graphik Semibold"/>
                <a:sym typeface="Graphik Semibold"/>
              </a:defRPr>
            </a:lvl1pPr>
          </a:lstStyle>
          <a:p>
            <a:pPr/>
            <a:r>
              <a:t>--web-renderer</a:t>
            </a:r>
          </a:p>
        </p:txBody>
      </p:sp>
      <p:pic>
        <p:nvPicPr>
          <p:cNvPr id="217" name="run.png" descr="run.png"/>
          <p:cNvPicPr>
            <a:picLocks noChangeAspect="1"/>
          </p:cNvPicPr>
          <p:nvPr/>
        </p:nvPicPr>
        <p:blipFill>
          <a:blip r:embed="rId4">
            <a:extLst/>
          </a:blip>
          <a:srcRect l="0" t="7987" r="0" b="7987"/>
          <a:stretch>
            <a:fillRect/>
          </a:stretch>
        </p:blipFill>
        <p:spPr>
          <a:xfrm>
            <a:off x="4991893" y="7980786"/>
            <a:ext cx="14400375" cy="63430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1" name="--web-renderer canvaskit"/>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--web-renderer canvaskit</a:t>
            </a:r>
          </a:p>
        </p:txBody>
      </p:sp>
      <p:sp>
        <p:nvSpPr>
          <p:cNvPr id="222" name="+2MB of bundle size (and more?)…"/>
          <p:cNvSpPr txBox="1"/>
          <p:nvPr>
            <p:ph type="body" idx="4294967295"/>
          </p:nvPr>
        </p:nvSpPr>
        <p:spPr>
          <a:xfrm>
            <a:off x="1295400" y="52705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+2MB of bundle size (and more?)</a:t>
            </a:r>
          </a:p>
          <a:p>
            <a:pPr marL="647700" indent="-647700" defTabSz="584200">
              <a:spcBef>
                <a:spcPts val="3300"/>
              </a:spcBef>
              <a:buClr>
                <a:srgbClr val="FFFFFF"/>
              </a:buClr>
              <a:buSzPct val="200000"/>
              <a:buChar char="•"/>
              <a:defRPr cap="none" spc="0" sz="4000">
                <a:solidFill>
                  <a:srgbClr val="FFFFFF"/>
                </a:solidFill>
              </a:defRPr>
            </a:pPr>
            <a:r>
              <a:t>Faster performance</a:t>
            </a:r>
          </a:p>
          <a:p>
            <a:pPr marL="647700" indent="-647700" defTabSz="584200">
              <a:spcBef>
                <a:spcPts val="3300"/>
              </a:spcBef>
              <a:buClr>
                <a:srgbClr val="FFFFFF"/>
              </a:buClr>
              <a:buSzPct val="200000"/>
              <a:buChar char="•"/>
              <a:defRPr cap="none" spc="0" sz="4000">
                <a:solidFill>
                  <a:srgbClr val="FFFFFF"/>
                </a:solidFill>
              </a:defRPr>
            </a:pPr>
            <a:r>
              <a:t>Higher widget density</a:t>
            </a:r>
          </a:p>
          <a:p>
            <a:pPr marL="647700" indent="-647700" defTabSz="584200">
              <a:spcBef>
                <a:spcPts val="3300"/>
              </a:spcBef>
              <a:buClr>
                <a:srgbClr val="FFFFFF"/>
              </a:buClr>
              <a:buSzPct val="200000"/>
              <a:buChar char="•"/>
              <a:defRPr cap="none" spc="0" sz="4000">
                <a:solidFill>
                  <a:srgbClr val="FFFFFF"/>
                </a:solidFill>
              </a:defRPr>
            </a:pPr>
            <a:r>
              <a:t>Browser Independent</a:t>
            </a:r>
          </a:p>
          <a:p>
            <a:pPr marL="647700" indent="-647700" defTabSz="584200">
              <a:spcBef>
                <a:spcPts val="3300"/>
              </a:spcBef>
              <a:buClr>
                <a:srgbClr val="FFFFFF"/>
              </a:buClr>
              <a:buSzPct val="200000"/>
              <a:buChar char="•"/>
              <a:defRPr cap="none" spc="0" sz="4000">
                <a:solidFill>
                  <a:srgbClr val="FFFFFF"/>
                </a:solidFill>
              </a:defRPr>
            </a:pPr>
            <a:r>
              <a:t>CORS issues</a:t>
            </a:r>
          </a:p>
        </p:txBody>
      </p:sp>
      <p:sp>
        <p:nvSpPr>
          <p:cNvPr id="223"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224" name="WebGL and CanvasKit (Skia + WebAssembly)"/>
          <p:cNvSpPr txBox="1"/>
          <p:nvPr/>
        </p:nvSpPr>
        <p:spPr>
          <a:xfrm>
            <a:off x="1295400" y="35434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WebGL and CanvasKit (Skia + WebAssembly)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